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  <p:sldId id="265" r:id="rId10"/>
    <p:sldId id="262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7" r:id="rId22"/>
    <p:sldId id="278" r:id="rId23"/>
    <p:sldId id="280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D9968-04EB-4C41-975A-C837183F0584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E842B6-CF1F-4969-9728-619443E28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590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FBB72-6821-493A-B8F8-296B6008A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BEA536-E957-40B8-A9BF-6036F7BF6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9CC396-5F60-4ED7-97D5-1B8CD48C8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1AE3B9-AD37-4DD0-BB73-56ECD3272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9000EB-F346-4AD3-B408-2A9D20A8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1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7C230D-71F4-4F9B-84EA-A1C68179A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55643A-E7ED-412D-8DC9-B32D1C6AC3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EAD1BF-2A47-4D12-A8AF-9D6E43D59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E40719-FC0B-4C82-91E0-7BE2DA1C4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049E09-466B-4090-AF9C-384FB9357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430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667860-8430-4754-AC5B-1B3175CC7E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2E6C51-210E-42BE-B5BC-D838466B1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604673-B203-48C4-9AC0-69036ADD5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B0EC31-981B-43E4-8A14-4F66070C4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B3CAE8-DC3D-4580-ADEE-EB12BE3ED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36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5AFC29-DEF5-4D40-85EA-96CBAF204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047746-F037-439B-B696-8E3DEE554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C44D6C-F879-45E2-A28B-E57D249E3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C8E8C-7E10-44E9-9F18-44EF149B2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9F1A78-BA76-4B4D-9006-412B97349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176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0AD99-8D9D-4E77-8735-9D73CC966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F81F5B-91F0-4EBF-82C5-46D4DC285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4A3857-77A5-4AE9-ADB6-42734B653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BF838A-6D8C-4A13-97E2-B213D56FE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D37930-486A-466E-AC13-9561DBFD1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256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1F2273-2E1A-4633-B904-3C14A0949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291F5-CD16-4254-BF58-1E025BF671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415525-E18F-4FD7-A723-C2BD8FF440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FC2AC2-ACD6-4351-80CA-069723A75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AA3C96-75DE-481D-83CA-67F7776AB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4294E8-3294-4C03-89DB-D18609BFE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26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60496-4F28-4B94-8E17-9A4E1ECA1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EB4BDD-A63E-46F8-8859-82E677CA9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B80FAE-A198-4C17-AFC5-BD2DFE1E9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6DAA65-AFFC-4312-8540-D2D4B264A9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4F28FF-83F4-4257-9C1B-E74C82B51E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CEA4149-32E1-4441-8788-5529480EC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6AA400-EB3B-480D-AD24-B17A45EF3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1900898-9250-4902-8091-FC04E290E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030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D1377-FFDE-4766-96AA-925BA6648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46336AD-DF8C-450D-B623-32116E17A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4970F7-B822-44EB-BAB1-FFE6C889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496A3B4-F5A5-4923-B56E-8E5DC50D6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90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6F1D568-043E-4D4D-8E77-5A139809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B550732-7327-410F-9657-7C11560A5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620CA1-37F1-4DAC-BFDB-C6439C94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246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F16D72-3E6E-43E3-A9C6-A651388D4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1C3C57-0771-4A37-8DA3-C7F339385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BCA2CF-9ABE-497C-B75C-9BFCDE21E3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9B3011-0E79-4915-AF3A-46BA4A7CA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F34E05-6730-4B87-ABEB-E214C8CDB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E87FCE-B336-4A68-A560-380E33316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87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70427-5066-47A3-A0D3-9BD966E5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E6C1D18-0283-4856-9964-0799B1DFEE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112D37-936E-4F7D-9FA3-1A05A18B5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F96045-7267-4F13-B975-A0B1B76D3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0EE0E0-EE4E-47AE-8FD2-89680B0F1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9C5993-2B99-42D5-9618-E4394C3D7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873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64F5C60-3E21-4193-B882-9DF761538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0AFF6F-4B4C-4FA9-9A59-6E3FD1B58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DE645C-AEB1-48EB-9C59-A804C72306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4470E-643B-4DE7-8F3F-38E7F9964829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FD0CBC-5CDA-48AA-8EDB-A685F82C4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0E75BC-9236-4EFE-A676-7C41D41A98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13D5C-7B1B-4B30-ABFD-F31F0CDEC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779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2.png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2.png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10" Type="http://schemas.openxmlformats.org/officeDocument/2006/relationships/image" Target="../media/image46.png"/><Relationship Id="rId4" Type="http://schemas.openxmlformats.org/officeDocument/2006/relationships/image" Target="../media/image41.png"/><Relationship Id="rId9" Type="http://schemas.openxmlformats.org/officeDocument/2006/relationships/image" Target="../media/image4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7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Relationship Id="rId9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7" Type="http://schemas.openxmlformats.org/officeDocument/2006/relationships/image" Target="../media/image5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5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5.pn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microsoft.com/office/2007/relationships/hdphoto" Target="../media/hdphoto1.wdp"/><Relationship Id="rId10" Type="http://schemas.openxmlformats.org/officeDocument/2006/relationships/image" Target="../media/image24.png"/><Relationship Id="rId4" Type="http://schemas.openxmlformats.org/officeDocument/2006/relationships/image" Target="../media/image2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10" Type="http://schemas.openxmlformats.org/officeDocument/2006/relationships/image" Target="../media/image31.png"/><Relationship Id="rId4" Type="http://schemas.openxmlformats.org/officeDocument/2006/relationships/image" Target="../media/image27.pn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1786467" y="1676400"/>
            <a:ext cx="53994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F0F6FC"/>
                </a:solidFill>
                <a:latin typeface="-apple-system"/>
              </a:rPr>
              <a:t>SPACE INVASION</a:t>
            </a:r>
          </a:p>
          <a:p>
            <a:r>
              <a:rPr lang="en-US" altLang="ko-KR" sz="4800" b="1" dirty="0">
                <a:solidFill>
                  <a:srgbClr val="F0F6FC"/>
                </a:solidFill>
                <a:latin typeface="-apple-system"/>
              </a:rPr>
              <a:t>_DEFENSE</a:t>
            </a:r>
            <a:endParaRPr lang="en-US" altLang="ko-KR" sz="4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2764C0-3B00-449A-8EEA-73438B28BE22}"/>
              </a:ext>
            </a:extLst>
          </p:cNvPr>
          <p:cNvSpPr txBox="1"/>
          <p:nvPr/>
        </p:nvSpPr>
        <p:spPr>
          <a:xfrm>
            <a:off x="8652164" y="3509048"/>
            <a:ext cx="2185170" cy="1779288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t="-3000"/>
            </a:stretch>
          </a:blipFill>
        </p:spPr>
        <p:txBody>
          <a:bodyPr wrap="square" lIns="144000" tIns="180000" rIns="144000" bIns="180000" rtlCol="0">
            <a:spAutoFit/>
          </a:bodyPr>
          <a:lstStyle/>
          <a:p>
            <a:pPr algn="l"/>
            <a:r>
              <a:rPr lang="ko-KR" altLang="en-US" sz="2000" i="0" dirty="0">
                <a:solidFill>
                  <a:srgbClr val="F0F6FC"/>
                </a:solidFill>
                <a:effectLst/>
                <a:latin typeface="Arimo Bold" panose="020B0600000101010101" charset="0"/>
                <a:ea typeface="나눔고딕" panose="020D0604000000000000" pitchFamily="50" charset="-127"/>
                <a:cs typeface="Arimo Bold" panose="020B0600000101010101" charset="0"/>
              </a:rPr>
              <a:t>목차</a:t>
            </a:r>
            <a:endParaRPr lang="en-US" altLang="ko-KR" sz="2000" i="0" dirty="0">
              <a:solidFill>
                <a:srgbClr val="F0F6FC"/>
              </a:solidFill>
              <a:effectLst/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  <a:p>
            <a:pPr algn="l"/>
            <a:endParaRPr lang="en-US" altLang="ko-KR" sz="800" i="0" dirty="0">
              <a:solidFill>
                <a:srgbClr val="F0F6FC"/>
              </a:solidFill>
              <a:effectLst/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600" i="0" dirty="0">
                <a:solidFill>
                  <a:srgbClr val="F0F6FC"/>
                </a:solidFill>
                <a:effectLst/>
                <a:latin typeface="Arimo Bold" panose="020B0600000101010101" charset="0"/>
                <a:ea typeface="나눔고딕" panose="020D0604000000000000" pitchFamily="50" charset="-127"/>
                <a:cs typeface="Arimo Bold" panose="020B0600000101010101" charset="0"/>
              </a:rPr>
              <a:t>개요 </a:t>
            </a:r>
            <a:r>
              <a:rPr lang="en-US" altLang="ko-KR" sz="1600" i="0" dirty="0">
                <a:solidFill>
                  <a:srgbClr val="F0F6FC"/>
                </a:solidFill>
                <a:effectLst/>
                <a:latin typeface="Arimo Bold" panose="020B0600000101010101" charset="0"/>
                <a:ea typeface="Arimo Bold" panose="020B0600000101010101" charset="0"/>
                <a:cs typeface="Arimo Bold" panose="020B0600000101010101" charset="0"/>
              </a:rPr>
              <a:t>/ </a:t>
            </a:r>
            <a:r>
              <a:rPr lang="ko-KR" altLang="en-US" sz="1600" i="0" dirty="0">
                <a:solidFill>
                  <a:srgbClr val="F0F6FC"/>
                </a:solidFill>
                <a:effectLst/>
                <a:latin typeface="Arimo Bold" panose="020B0600000101010101" charset="0"/>
                <a:ea typeface="나눔고딕" panose="020D0604000000000000" pitchFamily="50" charset="-127"/>
                <a:cs typeface="Arimo Bold" panose="020B0600000101010101" charset="0"/>
              </a:rPr>
              <a:t>기술 스택</a:t>
            </a:r>
            <a:endParaRPr lang="en-US" altLang="ko-KR" sz="1600" i="0" dirty="0">
              <a:solidFill>
                <a:srgbClr val="F0F6FC"/>
              </a:solidFill>
              <a:effectLst/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F0F6FC"/>
                </a:solidFill>
                <a:latin typeface="Arimo Bold" panose="020B0600000101010101" charset="0"/>
                <a:ea typeface="나눔고딕" panose="020D0604000000000000" pitchFamily="50" charset="-127"/>
                <a:cs typeface="Arimo Bold" panose="020B0600000101010101" charset="0"/>
              </a:rPr>
              <a:t>주요 </a:t>
            </a:r>
            <a:r>
              <a:rPr lang="ko-KR" altLang="en-US" sz="1600" i="0" dirty="0">
                <a:solidFill>
                  <a:srgbClr val="F0F6FC"/>
                </a:solidFill>
                <a:effectLst/>
                <a:latin typeface="Arimo Bold" panose="020B0600000101010101" charset="0"/>
                <a:ea typeface="나눔고딕" panose="020D0604000000000000" pitchFamily="50" charset="-127"/>
                <a:cs typeface="Arimo Bold" panose="020B0600000101010101" charset="0"/>
              </a:rPr>
              <a:t>코드 및 기능</a:t>
            </a:r>
            <a:endParaRPr lang="en-US" altLang="ko-KR" sz="1600" i="0" dirty="0">
              <a:solidFill>
                <a:srgbClr val="F0F6FC"/>
              </a:solidFill>
              <a:effectLst/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F0F6FC"/>
                </a:solidFill>
                <a:latin typeface="Arimo Bold" panose="020B0600000101010101" charset="0"/>
                <a:ea typeface="나눔고딕" panose="020D0604000000000000" pitchFamily="50" charset="-127"/>
                <a:cs typeface="Arimo Bold" panose="020B0600000101010101" charset="0"/>
              </a:rPr>
              <a:t>문제 해결 사례</a:t>
            </a:r>
            <a:endParaRPr lang="en-US" altLang="ko-KR" sz="1600" i="0" dirty="0">
              <a:solidFill>
                <a:srgbClr val="F0F6FC"/>
              </a:solidFill>
              <a:effectLst/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1600" i="0" dirty="0">
                <a:solidFill>
                  <a:srgbClr val="F0F6FC"/>
                </a:solidFill>
                <a:effectLst/>
                <a:latin typeface="Arimo Bold" panose="020B0600000101010101" charset="0"/>
                <a:ea typeface="나눔고딕" panose="020D0604000000000000" pitchFamily="50" charset="-127"/>
                <a:cs typeface="Arimo Bold" panose="020B0600000101010101" charset="0"/>
              </a:rPr>
              <a:t>시연 영상</a:t>
            </a:r>
            <a:endParaRPr lang="en-US" altLang="ko-KR" sz="1600" i="0" dirty="0">
              <a:solidFill>
                <a:srgbClr val="F0F6FC"/>
              </a:solidFill>
              <a:effectLst/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92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3451F1-429C-4C35-A72D-88063793C271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0" dirty="0" err="1">
                <a:solidFill>
                  <a:srgbClr val="F0F6FC"/>
                </a:solidFill>
                <a:effectLst/>
                <a:latin typeface="-apple-system"/>
              </a:rPr>
              <a:t>SoundManager</a:t>
            </a:r>
            <a:endParaRPr lang="en-US" altLang="ko-KR" sz="18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5922B5-2772-4AA2-B02B-1D65316F2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926" y="1699201"/>
            <a:ext cx="3697664" cy="16094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9ABFF42-D50D-4F53-A477-76DB31B47B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058"/>
          <a:stretch/>
        </p:blipFill>
        <p:spPr>
          <a:xfrm>
            <a:off x="4475977" y="1696566"/>
            <a:ext cx="4146654" cy="207114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FB4E561-7E9F-4E5F-9CD8-20B503CDFE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5018" y="1696566"/>
            <a:ext cx="2769249" cy="289584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32324AE1-603D-43F0-BDA2-3F36F90389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5090" y="4704397"/>
            <a:ext cx="2843445" cy="73326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A7E93CA8-D9AD-4DEC-8444-2E9B181495F0}"/>
              </a:ext>
            </a:extLst>
          </p:cNvPr>
          <p:cNvSpPr txBox="1"/>
          <p:nvPr/>
        </p:nvSpPr>
        <p:spPr>
          <a:xfrm>
            <a:off x="732080" y="3364603"/>
            <a:ext cx="3691510" cy="2408123"/>
          </a:xfrm>
          <a:prstGeom prst="rect">
            <a:avLst/>
          </a:prstGeom>
          <a:blipFill dpi="0"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LateUpdate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를 통해서 </a:t>
            </a:r>
            <a:r>
              <a:rPr lang="ko-KR" altLang="en-US" sz="1200" dirty="0" err="1">
                <a:solidFill>
                  <a:srgbClr val="F0F6FC"/>
                </a:solidFill>
                <a:latin typeface="-apple-system"/>
              </a:rPr>
              <a:t>씬이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바뀐 후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Find_slider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통해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각 오디오 조절 슬라이더를 찾아서 다시 매칭 및 값 재설정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0047787-8D80-4EEB-807C-9CFD4524E81A}"/>
              </a:ext>
            </a:extLst>
          </p:cNvPr>
          <p:cNvCxnSpPr>
            <a:cxnSpLocks/>
          </p:cNvCxnSpPr>
          <p:nvPr/>
        </p:nvCxnSpPr>
        <p:spPr>
          <a:xfrm>
            <a:off x="855716" y="4071355"/>
            <a:ext cx="34453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19AF05E1-0B01-433E-8655-8958162DE3D9}"/>
              </a:ext>
            </a:extLst>
          </p:cNvPr>
          <p:cNvSpPr txBox="1"/>
          <p:nvPr/>
        </p:nvSpPr>
        <p:spPr>
          <a:xfrm>
            <a:off x="716773" y="4810206"/>
            <a:ext cx="3691510" cy="892966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SetBgm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’, 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SetSfx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통해서 플레이어가 슬라이더 조작 시 믹서로 연산 값을 전달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(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조절 된 값은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wholeNumbers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를 통해 오직 정수로만 변환된 값을 전달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</a:t>
            </a:r>
          </a:p>
          <a:p>
            <a:pPr algn="ctr"/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0BB14703-44F4-4A21-BBD5-1CF79DC91878}"/>
              </a:ext>
            </a:extLst>
          </p:cNvPr>
          <p:cNvCxnSpPr>
            <a:cxnSpLocks/>
          </p:cNvCxnSpPr>
          <p:nvPr/>
        </p:nvCxnSpPr>
        <p:spPr>
          <a:xfrm>
            <a:off x="855716" y="4802035"/>
            <a:ext cx="34453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B6CA726-CDAD-4DBE-ABAB-4DD4783B1ECE}"/>
              </a:ext>
            </a:extLst>
          </p:cNvPr>
          <p:cNvSpPr txBox="1"/>
          <p:nvPr/>
        </p:nvSpPr>
        <p:spPr>
          <a:xfrm>
            <a:off x="716772" y="4107858"/>
            <a:ext cx="3584295" cy="676543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SetValue_UI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함수를 통해서 매칭된 슬라이더의 값을 설정 하는데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이때 이전 설정 값이 존재한다면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그 값을 그대로 유지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82AA1AB5-8AFA-4543-BD7A-30E702F2DF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82562" y="4193342"/>
            <a:ext cx="3416907" cy="1790409"/>
          </a:xfrm>
          <a:prstGeom prst="rect">
            <a:avLst/>
          </a:prstGeom>
        </p:spPr>
      </p:pic>
      <p:sp>
        <p:nvSpPr>
          <p:cNvPr id="51" name="타원 50">
            <a:extLst>
              <a:ext uri="{FF2B5EF4-FFF2-40B4-BE49-F238E27FC236}">
                <a16:creationId xmlns:a16="http://schemas.microsoft.com/office/drawing/2014/main" id="{E74379D8-7BFE-43FB-A543-F4D07B8B4A9F}"/>
              </a:ext>
            </a:extLst>
          </p:cNvPr>
          <p:cNvSpPr/>
          <p:nvPr/>
        </p:nvSpPr>
        <p:spPr>
          <a:xfrm>
            <a:off x="795391" y="2352438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9B1A004A-F4F3-4872-B7DD-CE67C8867FC5}"/>
              </a:ext>
            </a:extLst>
          </p:cNvPr>
          <p:cNvCxnSpPr>
            <a:stCxn id="51" idx="2"/>
          </p:cNvCxnSpPr>
          <p:nvPr/>
        </p:nvCxnSpPr>
        <p:spPr>
          <a:xfrm rot="10800000" flipH="1" flipV="1">
            <a:off x="795390" y="2409873"/>
            <a:ext cx="60325" cy="1357839"/>
          </a:xfrm>
          <a:prstGeom prst="bentConnector4">
            <a:avLst>
              <a:gd name="adj1" fmla="val -378947"/>
              <a:gd name="adj2" fmla="val 99731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8B5B07C-7D36-4C21-892A-28D005EE2867}"/>
              </a:ext>
            </a:extLst>
          </p:cNvPr>
          <p:cNvSpPr/>
          <p:nvPr/>
        </p:nvSpPr>
        <p:spPr>
          <a:xfrm>
            <a:off x="5141904" y="1663228"/>
            <a:ext cx="782646" cy="16081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07720D2-DE77-4948-8452-233479028BC2}"/>
              </a:ext>
            </a:extLst>
          </p:cNvPr>
          <p:cNvSpPr/>
          <p:nvPr/>
        </p:nvSpPr>
        <p:spPr>
          <a:xfrm>
            <a:off x="3275815" y="3488011"/>
            <a:ext cx="782646" cy="16081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0507592B-DF95-4F04-9398-A2CFA1DE5AE1}"/>
              </a:ext>
            </a:extLst>
          </p:cNvPr>
          <p:cNvSpPr/>
          <p:nvPr/>
        </p:nvSpPr>
        <p:spPr>
          <a:xfrm>
            <a:off x="855716" y="4193342"/>
            <a:ext cx="865134" cy="162801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595AA185-8AEC-4AEA-B987-BA305AADD14E}"/>
              </a:ext>
            </a:extLst>
          </p:cNvPr>
          <p:cNvSpPr/>
          <p:nvPr/>
        </p:nvSpPr>
        <p:spPr>
          <a:xfrm>
            <a:off x="883714" y="4902895"/>
            <a:ext cx="1085580" cy="15488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A62FB2DF-4326-451A-9131-A5E0F08C6FE8}"/>
              </a:ext>
            </a:extLst>
          </p:cNvPr>
          <p:cNvSpPr/>
          <p:nvPr/>
        </p:nvSpPr>
        <p:spPr>
          <a:xfrm>
            <a:off x="9412286" y="1677794"/>
            <a:ext cx="782646" cy="131677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AD017CA2-4D13-4E31-9BC0-0DB882846B1A}"/>
              </a:ext>
            </a:extLst>
          </p:cNvPr>
          <p:cNvSpPr/>
          <p:nvPr/>
        </p:nvSpPr>
        <p:spPr>
          <a:xfrm>
            <a:off x="8938552" y="4704397"/>
            <a:ext cx="498342" cy="15488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연결선: 꺾임 63">
            <a:extLst>
              <a:ext uri="{FF2B5EF4-FFF2-40B4-BE49-F238E27FC236}">
                <a16:creationId xmlns:a16="http://schemas.microsoft.com/office/drawing/2014/main" id="{B012A5BE-E881-44B2-867A-EB6AE41103CD}"/>
              </a:ext>
            </a:extLst>
          </p:cNvPr>
          <p:cNvCxnSpPr>
            <a:stCxn id="55" idx="0"/>
            <a:endCxn id="56" idx="0"/>
          </p:cNvCxnSpPr>
          <p:nvPr/>
        </p:nvCxnSpPr>
        <p:spPr>
          <a:xfrm rot="16200000" flipH="1" flipV="1">
            <a:off x="3687791" y="1642574"/>
            <a:ext cx="1824783" cy="1866089"/>
          </a:xfrm>
          <a:prstGeom prst="bentConnector3">
            <a:avLst>
              <a:gd name="adj1" fmla="val -3759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7D7B8FDC-E8F2-4613-9A86-3EA504230BE6}"/>
              </a:ext>
            </a:extLst>
          </p:cNvPr>
          <p:cNvSpPr/>
          <p:nvPr/>
        </p:nvSpPr>
        <p:spPr>
          <a:xfrm>
            <a:off x="4689653" y="3499689"/>
            <a:ext cx="818972" cy="131677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B9B1A4D6-2029-4BE9-9C22-8EE0F57AA611}"/>
              </a:ext>
            </a:extLst>
          </p:cNvPr>
          <p:cNvCxnSpPr>
            <a:cxnSpLocks/>
            <a:stCxn id="58" idx="0"/>
            <a:endCxn id="68" idx="2"/>
          </p:cNvCxnSpPr>
          <p:nvPr/>
        </p:nvCxnSpPr>
        <p:spPr>
          <a:xfrm rot="5400000" flipH="1" flipV="1">
            <a:off x="2912723" y="2006926"/>
            <a:ext cx="561976" cy="3810856"/>
          </a:xfrm>
          <a:prstGeom prst="bentConnector3">
            <a:avLst>
              <a:gd name="adj1" fmla="val 8911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BAE41765-6FC4-4CA8-A69E-AF27D77AB437}"/>
              </a:ext>
            </a:extLst>
          </p:cNvPr>
          <p:cNvCxnSpPr>
            <a:stCxn id="68" idx="3"/>
            <a:endCxn id="61" idx="0"/>
          </p:cNvCxnSpPr>
          <p:nvPr/>
        </p:nvCxnSpPr>
        <p:spPr>
          <a:xfrm flipV="1">
            <a:off x="5508625" y="1677794"/>
            <a:ext cx="4294984" cy="1887734"/>
          </a:xfrm>
          <a:prstGeom prst="bentConnector4">
            <a:avLst>
              <a:gd name="adj1" fmla="val 73616"/>
              <a:gd name="adj2" fmla="val 104771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D8EB7D82-F24F-43A0-A7D9-CD142E8887CB}"/>
              </a:ext>
            </a:extLst>
          </p:cNvPr>
          <p:cNvSpPr/>
          <p:nvPr/>
        </p:nvSpPr>
        <p:spPr>
          <a:xfrm>
            <a:off x="9471024" y="3757473"/>
            <a:ext cx="723907" cy="284302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5921D427-5BB9-43CD-B774-456A6553287F}"/>
              </a:ext>
            </a:extLst>
          </p:cNvPr>
          <p:cNvSpPr/>
          <p:nvPr/>
        </p:nvSpPr>
        <p:spPr>
          <a:xfrm>
            <a:off x="883714" y="5262041"/>
            <a:ext cx="1040336" cy="175623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7" name="연결선: 꺾임 86">
            <a:extLst>
              <a:ext uri="{FF2B5EF4-FFF2-40B4-BE49-F238E27FC236}">
                <a16:creationId xmlns:a16="http://schemas.microsoft.com/office/drawing/2014/main" id="{6C7D3A73-29E7-4298-8748-47BE2C306797}"/>
              </a:ext>
            </a:extLst>
          </p:cNvPr>
          <p:cNvCxnSpPr>
            <a:cxnSpLocks/>
            <a:stCxn id="60" idx="1"/>
            <a:endCxn id="62" idx="2"/>
          </p:cNvCxnSpPr>
          <p:nvPr/>
        </p:nvCxnSpPr>
        <p:spPr>
          <a:xfrm rot="10800000" flipH="1">
            <a:off x="883713" y="4859277"/>
            <a:ext cx="8304009" cy="121058"/>
          </a:xfrm>
          <a:prstGeom prst="bentConnector4">
            <a:avLst>
              <a:gd name="adj1" fmla="val -2753"/>
              <a:gd name="adj2" fmla="val -94802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CF05C46B-32B8-436C-AF94-8C26336B4061}"/>
              </a:ext>
            </a:extLst>
          </p:cNvPr>
          <p:cNvSpPr/>
          <p:nvPr/>
        </p:nvSpPr>
        <p:spPr>
          <a:xfrm>
            <a:off x="958850" y="2867407"/>
            <a:ext cx="572415" cy="29293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2" name="연결선: 꺾임 91">
            <a:extLst>
              <a:ext uri="{FF2B5EF4-FFF2-40B4-BE49-F238E27FC236}">
                <a16:creationId xmlns:a16="http://schemas.microsoft.com/office/drawing/2014/main" id="{D5C9B7A5-CF4F-45D0-88A4-4743D7B08DCF}"/>
              </a:ext>
            </a:extLst>
          </p:cNvPr>
          <p:cNvCxnSpPr>
            <a:stCxn id="90" idx="1"/>
            <a:endCxn id="60" idx="1"/>
          </p:cNvCxnSpPr>
          <p:nvPr/>
        </p:nvCxnSpPr>
        <p:spPr>
          <a:xfrm rot="10800000" flipV="1">
            <a:off x="883714" y="3013871"/>
            <a:ext cx="75136" cy="1966463"/>
          </a:xfrm>
          <a:prstGeom prst="bentConnector3">
            <a:avLst>
              <a:gd name="adj1" fmla="val 74844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타원 93">
            <a:extLst>
              <a:ext uri="{FF2B5EF4-FFF2-40B4-BE49-F238E27FC236}">
                <a16:creationId xmlns:a16="http://schemas.microsoft.com/office/drawing/2014/main" id="{A0B52876-0DB9-48DB-810A-125C458FEC93}"/>
              </a:ext>
            </a:extLst>
          </p:cNvPr>
          <p:cNvSpPr/>
          <p:nvPr/>
        </p:nvSpPr>
        <p:spPr>
          <a:xfrm>
            <a:off x="5316591" y="5079900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6F540061-0EA0-468C-B974-B86D215C28BA}"/>
              </a:ext>
            </a:extLst>
          </p:cNvPr>
          <p:cNvCxnSpPr>
            <a:stCxn id="94" idx="2"/>
          </p:cNvCxnSpPr>
          <p:nvPr/>
        </p:nvCxnSpPr>
        <p:spPr>
          <a:xfrm flipH="1" flipV="1">
            <a:off x="4301067" y="5135216"/>
            <a:ext cx="1015524" cy="21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연결선: 꺾임 97">
            <a:extLst>
              <a:ext uri="{FF2B5EF4-FFF2-40B4-BE49-F238E27FC236}">
                <a16:creationId xmlns:a16="http://schemas.microsoft.com/office/drawing/2014/main" id="{D9800107-81F0-466C-8EEA-4F81CA74611F}"/>
              </a:ext>
            </a:extLst>
          </p:cNvPr>
          <p:cNvCxnSpPr>
            <a:stCxn id="82" idx="2"/>
            <a:endCxn id="84" idx="2"/>
          </p:cNvCxnSpPr>
          <p:nvPr/>
        </p:nvCxnSpPr>
        <p:spPr>
          <a:xfrm rot="5400000">
            <a:off x="4920486" y="525171"/>
            <a:ext cx="1395889" cy="8429096"/>
          </a:xfrm>
          <a:prstGeom prst="bentConnector3">
            <a:avLst>
              <a:gd name="adj1" fmla="val 141521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05CD844-B57C-49A4-A44E-95307BE26218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81B81A2-F3EC-43D6-AF16-C0745F697B52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900193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C0F943-F244-4334-8D61-E317246F669C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0" dirty="0" err="1">
                <a:solidFill>
                  <a:srgbClr val="F0F6FC"/>
                </a:solidFill>
                <a:effectLst/>
                <a:latin typeface="-apple-system"/>
              </a:rPr>
              <a:t>CameraShake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B05E2D-9218-4EE2-9CF7-E2219EE94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2621" y="1964127"/>
            <a:ext cx="2975183" cy="160202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60E21D3-FEFB-4303-9182-875BCDFDE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7754" y="3696058"/>
            <a:ext cx="3257804" cy="869885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68342256-DBFB-4D0E-A80D-304DC97A2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9962" y="3458428"/>
            <a:ext cx="5081251" cy="205906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408F669-1684-4D53-B361-4BBF295CE3D6}"/>
              </a:ext>
            </a:extLst>
          </p:cNvPr>
          <p:cNvSpPr txBox="1"/>
          <p:nvPr/>
        </p:nvSpPr>
        <p:spPr>
          <a:xfrm>
            <a:off x="5363312" y="1961657"/>
            <a:ext cx="3691510" cy="1393120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Life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가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1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씩 감소할 때 마다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(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몬스터를 하나 놓칠 때마다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 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CameraShake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의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VibrateForTime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함수에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0.1f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값을 전달하여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0.1f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동안 카메라 흔들림 효과 실행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EEBDCF6-98D9-4A30-9BAC-0711CD458E6B}"/>
              </a:ext>
            </a:extLst>
          </p:cNvPr>
          <p:cNvSpPr txBox="1"/>
          <p:nvPr/>
        </p:nvSpPr>
        <p:spPr>
          <a:xfrm>
            <a:off x="3815624" y="1964127"/>
            <a:ext cx="9712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i="0" dirty="0" err="1">
                <a:solidFill>
                  <a:srgbClr val="F0F6FC"/>
                </a:solidFill>
                <a:effectLst/>
                <a:latin typeface="-apple-system"/>
              </a:rPr>
              <a:t>TotalMoney</a:t>
            </a:r>
            <a:endParaRPr lang="en-US" altLang="ko-KR" sz="12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D0059C4A-B485-488C-ACA1-67B337AE05E2}"/>
              </a:ext>
            </a:extLst>
          </p:cNvPr>
          <p:cNvCxnSpPr>
            <a:cxnSpLocks/>
          </p:cNvCxnSpPr>
          <p:nvPr/>
        </p:nvCxnSpPr>
        <p:spPr>
          <a:xfrm>
            <a:off x="5486838" y="2747797"/>
            <a:ext cx="34453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AF283DAC-CC53-48E4-AA26-08AC6E9B3FDA}"/>
              </a:ext>
            </a:extLst>
          </p:cNvPr>
          <p:cNvSpPr txBox="1"/>
          <p:nvPr/>
        </p:nvSpPr>
        <p:spPr>
          <a:xfrm>
            <a:off x="5416919" y="2762668"/>
            <a:ext cx="3584295" cy="48733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‘Update’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에서 실질적으로 카메라를 흔들어 피격 효과를 시각적으로 표현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822F712B-3FB0-4FD5-A611-86D5C66C66DF}"/>
              </a:ext>
            </a:extLst>
          </p:cNvPr>
          <p:cNvSpPr/>
          <p:nvPr/>
        </p:nvSpPr>
        <p:spPr>
          <a:xfrm>
            <a:off x="2972706" y="2682263"/>
            <a:ext cx="1263130" cy="16081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FF59996-91E6-4E8D-BBF0-142900ABA5E9}"/>
              </a:ext>
            </a:extLst>
          </p:cNvPr>
          <p:cNvSpPr/>
          <p:nvPr/>
        </p:nvSpPr>
        <p:spPr>
          <a:xfrm>
            <a:off x="6758892" y="2265659"/>
            <a:ext cx="1060724" cy="16081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8E3A521-F8FA-43D1-A620-6C79AB66AAB0}"/>
              </a:ext>
            </a:extLst>
          </p:cNvPr>
          <p:cNvSpPr/>
          <p:nvPr/>
        </p:nvSpPr>
        <p:spPr>
          <a:xfrm>
            <a:off x="2552493" y="3686472"/>
            <a:ext cx="1611903" cy="16081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A7487CEA-7CBA-4C2B-BD79-2CD8CED4BDD9}"/>
              </a:ext>
            </a:extLst>
          </p:cNvPr>
          <p:cNvSpPr/>
          <p:nvPr/>
        </p:nvSpPr>
        <p:spPr>
          <a:xfrm>
            <a:off x="8431333" y="3732410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57DC6911-76AA-4B13-86EF-363107AED109}"/>
              </a:ext>
            </a:extLst>
          </p:cNvPr>
          <p:cNvCxnSpPr>
            <a:cxnSpLocks/>
            <a:stCxn id="50" idx="0"/>
            <a:endCxn id="45" idx="3"/>
          </p:cNvCxnSpPr>
          <p:nvPr/>
        </p:nvCxnSpPr>
        <p:spPr>
          <a:xfrm rot="5400000" flipH="1" flipV="1">
            <a:off x="8383399" y="3114595"/>
            <a:ext cx="726075" cy="509556"/>
          </a:xfrm>
          <a:prstGeom prst="bentConnector4">
            <a:avLst>
              <a:gd name="adj1" fmla="val 33220"/>
              <a:gd name="adj2" fmla="val 144863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72216CDA-6122-44E1-9930-3FB042C19CE1}"/>
              </a:ext>
            </a:extLst>
          </p:cNvPr>
          <p:cNvCxnSpPr>
            <a:stCxn id="47" idx="2"/>
            <a:endCxn id="49" idx="0"/>
          </p:cNvCxnSpPr>
          <p:nvPr/>
        </p:nvCxnSpPr>
        <p:spPr>
          <a:xfrm rot="5400000">
            <a:off x="3059659" y="3141859"/>
            <a:ext cx="843399" cy="245826"/>
          </a:xfrm>
          <a:prstGeom prst="bentConnector3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B984A004-774C-4AC8-8CE7-7C75C64536EC}"/>
              </a:ext>
            </a:extLst>
          </p:cNvPr>
          <p:cNvCxnSpPr>
            <a:cxnSpLocks/>
            <a:stCxn id="47" idx="3"/>
          </p:cNvCxnSpPr>
          <p:nvPr/>
        </p:nvCxnSpPr>
        <p:spPr>
          <a:xfrm flipV="1">
            <a:off x="4235836" y="2649416"/>
            <a:ext cx="928686" cy="113252"/>
          </a:xfrm>
          <a:prstGeom prst="bentConnector3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87CD21F1-C64C-4868-8D14-04E8BB493D8C}"/>
              </a:ext>
            </a:extLst>
          </p:cNvPr>
          <p:cNvCxnSpPr>
            <a:cxnSpLocks/>
            <a:endCxn id="48" idx="2"/>
          </p:cNvCxnSpPr>
          <p:nvPr/>
        </p:nvCxnSpPr>
        <p:spPr>
          <a:xfrm flipV="1">
            <a:off x="5133566" y="2426469"/>
            <a:ext cx="2155688" cy="222947"/>
          </a:xfrm>
          <a:prstGeom prst="bentConnector2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6BD04FE-86CE-414C-91F7-02542A2FAFFE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142BC4-0500-484B-AD2E-30B7F0245CAC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320546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2521A7-F8DB-4C33-B567-65C015B733CB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0" dirty="0" err="1">
                <a:solidFill>
                  <a:srgbClr val="F0F6FC"/>
                </a:solidFill>
                <a:effectLst/>
                <a:latin typeface="-apple-system"/>
              </a:rPr>
              <a:t>ViewOption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77AC0-AA4D-4429-A424-950354473104}"/>
              </a:ext>
            </a:extLst>
          </p:cNvPr>
          <p:cNvSpPr txBox="1"/>
          <p:nvPr/>
        </p:nvSpPr>
        <p:spPr>
          <a:xfrm>
            <a:off x="6433889" y="1652130"/>
            <a:ext cx="4976869" cy="1400472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게임 시작 시 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SetResolution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통해 현재 송출되고 있는 모니터의 재생 빈도 수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60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이상 인 값만 추가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(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기존 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DropDown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메뉴 리스트를 삭제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6B6CBB1-E719-46D5-82C6-1BE3458764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241" y="1652130"/>
            <a:ext cx="5545668" cy="4090372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EF458A-5821-4206-A6B2-6267B442ECEA}"/>
              </a:ext>
            </a:extLst>
          </p:cNvPr>
          <p:cNvCxnSpPr>
            <a:cxnSpLocks/>
          </p:cNvCxnSpPr>
          <p:nvPr/>
        </p:nvCxnSpPr>
        <p:spPr>
          <a:xfrm>
            <a:off x="6595972" y="2434530"/>
            <a:ext cx="46646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F9FF7FF-A579-4C96-BF5D-E45449BF16CA}"/>
              </a:ext>
            </a:extLst>
          </p:cNvPr>
          <p:cNvSpPr txBox="1"/>
          <p:nvPr/>
        </p:nvSpPr>
        <p:spPr>
          <a:xfrm>
            <a:off x="6433889" y="2434530"/>
            <a:ext cx="4976869" cy="48733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리스트에 추가된 해상도 값들을 개별적으로 </a:t>
            </a:r>
            <a:r>
              <a:rPr lang="ko-KR" altLang="en-US" sz="1200" dirty="0" err="1">
                <a:solidFill>
                  <a:srgbClr val="F0F6FC"/>
                </a:solidFill>
                <a:latin typeface="-apple-system"/>
              </a:rPr>
              <a:t>객체화하여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DropDown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메뉴에 항목들을 추가 후 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DropDown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메뉴 </a:t>
            </a:r>
            <a:r>
              <a:rPr lang="ko-KR" altLang="en-US" sz="1200" dirty="0" err="1">
                <a:solidFill>
                  <a:srgbClr val="F0F6FC"/>
                </a:solidFill>
                <a:latin typeface="-apple-system"/>
              </a:rPr>
              <a:t>새로고침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172260E-A0F4-4763-ACF7-7ABA65539E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1597" y="3153465"/>
            <a:ext cx="4401336" cy="2429458"/>
          </a:xfrm>
          <a:prstGeom prst="rect">
            <a:avLst/>
          </a:prstGeom>
        </p:spPr>
      </p:pic>
      <p:sp>
        <p:nvSpPr>
          <p:cNvPr id="18" name="타원 17">
            <a:extLst>
              <a:ext uri="{FF2B5EF4-FFF2-40B4-BE49-F238E27FC236}">
                <a16:creationId xmlns:a16="http://schemas.microsoft.com/office/drawing/2014/main" id="{0191702B-21C4-4DED-9AD6-42F52FA6D7B8}"/>
              </a:ext>
            </a:extLst>
          </p:cNvPr>
          <p:cNvSpPr/>
          <p:nvPr/>
        </p:nvSpPr>
        <p:spPr>
          <a:xfrm>
            <a:off x="10547999" y="3969476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DB0DAF03-EE3B-4C0C-B9A8-C70BA2C16977}"/>
              </a:ext>
            </a:extLst>
          </p:cNvPr>
          <p:cNvCxnSpPr>
            <a:cxnSpLocks/>
            <a:stCxn id="18" idx="6"/>
            <a:endCxn id="16" idx="3"/>
          </p:cNvCxnSpPr>
          <p:nvPr/>
        </p:nvCxnSpPr>
        <p:spPr>
          <a:xfrm flipV="1">
            <a:off x="10668649" y="2678197"/>
            <a:ext cx="742109" cy="1348715"/>
          </a:xfrm>
          <a:prstGeom prst="bentConnector3">
            <a:avLst>
              <a:gd name="adj1" fmla="val 130804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DD93C68-1B96-4B7D-A924-C1117A5CC304}"/>
              </a:ext>
            </a:extLst>
          </p:cNvPr>
          <p:cNvSpPr/>
          <p:nvPr/>
        </p:nvSpPr>
        <p:spPr>
          <a:xfrm>
            <a:off x="7476973" y="1786387"/>
            <a:ext cx="998160" cy="160808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DF40E89-D8C5-4CC6-BE01-6DA856239363}"/>
              </a:ext>
            </a:extLst>
          </p:cNvPr>
          <p:cNvSpPr/>
          <p:nvPr/>
        </p:nvSpPr>
        <p:spPr>
          <a:xfrm>
            <a:off x="1004522" y="1866791"/>
            <a:ext cx="814753" cy="142984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A57CCA1-24B0-4F25-917A-59ADE11FF7FE}"/>
              </a:ext>
            </a:extLst>
          </p:cNvPr>
          <p:cNvSpPr/>
          <p:nvPr/>
        </p:nvSpPr>
        <p:spPr>
          <a:xfrm>
            <a:off x="1385244" y="2224436"/>
            <a:ext cx="814753" cy="142984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33ED9751-C878-4E32-B36F-DE43EE989FF3}"/>
              </a:ext>
            </a:extLst>
          </p:cNvPr>
          <p:cNvCxnSpPr>
            <a:stCxn id="24" idx="0"/>
            <a:endCxn id="25" idx="3"/>
          </p:cNvCxnSpPr>
          <p:nvPr/>
        </p:nvCxnSpPr>
        <p:spPr>
          <a:xfrm rot="16200000" flipH="1" flipV="1">
            <a:off x="4821716" y="-1216054"/>
            <a:ext cx="151896" cy="6156778"/>
          </a:xfrm>
          <a:prstGeom prst="bentConnector4">
            <a:avLst>
              <a:gd name="adj1" fmla="val -150498"/>
              <a:gd name="adj2" fmla="val 54053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44568356-5615-4426-8330-FBEDE02E55CA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1494930" y="1926744"/>
            <a:ext cx="214661" cy="38072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2" name="타원 31">
            <a:extLst>
              <a:ext uri="{FF2B5EF4-FFF2-40B4-BE49-F238E27FC236}">
                <a16:creationId xmlns:a16="http://schemas.microsoft.com/office/drawing/2014/main" id="{C611A3D1-5980-46FA-8FAB-A8650E815AE9}"/>
              </a:ext>
            </a:extLst>
          </p:cNvPr>
          <p:cNvSpPr/>
          <p:nvPr/>
        </p:nvSpPr>
        <p:spPr>
          <a:xfrm>
            <a:off x="4284359" y="4919718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1D8B651C-627D-47BE-9E13-E977E88F110A}"/>
              </a:ext>
            </a:extLst>
          </p:cNvPr>
          <p:cNvCxnSpPr>
            <a:stCxn id="32" idx="6"/>
            <a:endCxn id="16" idx="1"/>
          </p:cNvCxnSpPr>
          <p:nvPr/>
        </p:nvCxnSpPr>
        <p:spPr>
          <a:xfrm flipV="1">
            <a:off x="4405009" y="2678197"/>
            <a:ext cx="2028880" cy="2298957"/>
          </a:xfrm>
          <a:prstGeom prst="bentConnector3">
            <a:avLst>
              <a:gd name="adj1" fmla="val 94694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6FA5C70-F54A-4820-A7C3-FFAA5DDEE593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DA5F25A-F150-43CA-B973-B23E7E935789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882597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그림 60">
            <a:extLst>
              <a:ext uri="{FF2B5EF4-FFF2-40B4-BE49-F238E27FC236}">
                <a16:creationId xmlns:a16="http://schemas.microsoft.com/office/drawing/2014/main" id="{8107A226-5828-471B-8C0F-5C2A77336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5568" y="1994704"/>
            <a:ext cx="1934020" cy="6425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599A86-AFEB-4384-BBEC-D6749F5035F3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0" dirty="0" err="1">
                <a:solidFill>
                  <a:srgbClr val="F0F6FC"/>
                </a:solidFill>
                <a:effectLst/>
                <a:latin typeface="-apple-system"/>
              </a:rPr>
              <a:t>ViewOption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A2577D1-BD85-43E2-91CB-66DA26BE29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241" y="3748962"/>
            <a:ext cx="4401336" cy="242945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5D5EE6D-3031-44C7-82C3-D53647FD18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241" y="1662838"/>
            <a:ext cx="5598231" cy="198329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FE4A65D-9427-4D10-9AD3-F77538AF84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1481" y="1662838"/>
            <a:ext cx="2118957" cy="2238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EEE671-DCC6-4D2C-B153-4FE7068B594C}"/>
              </a:ext>
            </a:extLst>
          </p:cNvPr>
          <p:cNvSpPr txBox="1"/>
          <p:nvPr/>
        </p:nvSpPr>
        <p:spPr>
          <a:xfrm>
            <a:off x="6511481" y="2745309"/>
            <a:ext cx="5017579" cy="1697151"/>
          </a:xfrm>
          <a:prstGeom prst="rect">
            <a:avLst/>
          </a:prstGeom>
          <a:blipFill dpi="0"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CheckBox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에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FullScreenCheck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값 변경 시 이벤트로 등록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체크박스 체크 여부로 모드 확인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2E49BE8-11A1-4AAB-AA7F-2299128E5FC6}"/>
              </a:ext>
            </a:extLst>
          </p:cNvPr>
          <p:cNvCxnSpPr>
            <a:cxnSpLocks/>
          </p:cNvCxnSpPr>
          <p:nvPr/>
        </p:nvCxnSpPr>
        <p:spPr>
          <a:xfrm>
            <a:off x="6634072" y="3228583"/>
            <a:ext cx="47654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4644DD4-9599-4822-AD33-63B6B540165C}"/>
              </a:ext>
            </a:extLst>
          </p:cNvPr>
          <p:cNvSpPr txBox="1"/>
          <p:nvPr/>
        </p:nvSpPr>
        <p:spPr>
          <a:xfrm>
            <a:off x="6508006" y="3736169"/>
            <a:ext cx="5017579" cy="627645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전체화면 모드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소리 조절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해상도 조절 등의 옵션을 수정 한 후 인 게임 내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‘Apply’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버튼에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ChoiceButtion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이벤트로 적용 하여 최종적으로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‘Apply’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버튼 클릭 시 수정한 옵션들이 적용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F32F0BDC-5272-430A-89F5-E73C71AC6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21241" y="4600616"/>
            <a:ext cx="1790716" cy="1762292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F0DB6C54-D1EA-4EDD-8249-CD755A0BAE6B}"/>
              </a:ext>
            </a:extLst>
          </p:cNvPr>
          <p:cNvSpPr/>
          <p:nvPr/>
        </p:nvSpPr>
        <p:spPr>
          <a:xfrm>
            <a:off x="8512190" y="1717318"/>
            <a:ext cx="120650" cy="1148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667A4D1-0598-4D3E-9A8D-BA0495D85CF1}"/>
              </a:ext>
            </a:extLst>
          </p:cNvPr>
          <p:cNvSpPr txBox="1"/>
          <p:nvPr/>
        </p:nvSpPr>
        <p:spPr>
          <a:xfrm>
            <a:off x="6511481" y="3232435"/>
            <a:ext cx="5017579" cy="49611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‘Resolution’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의 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DropDown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메뉴의 값 변경 시 이벤트로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OptionChange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등록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원하는 해상도 값 선택 시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resolutionNum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변수 값 변경 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F0E12747-538B-4AD0-9E6F-CA6CDA68E8E8}"/>
              </a:ext>
            </a:extLst>
          </p:cNvPr>
          <p:cNvCxnSpPr>
            <a:cxnSpLocks/>
          </p:cNvCxnSpPr>
          <p:nvPr/>
        </p:nvCxnSpPr>
        <p:spPr>
          <a:xfrm>
            <a:off x="6634072" y="3728549"/>
            <a:ext cx="47654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그림 95">
            <a:extLst>
              <a:ext uri="{FF2B5EF4-FFF2-40B4-BE49-F238E27FC236}">
                <a16:creationId xmlns:a16="http://schemas.microsoft.com/office/drawing/2014/main" id="{E5668C1C-0F31-4420-8783-583E6CC2F0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21241" y="1995313"/>
            <a:ext cx="1975891" cy="641355"/>
          </a:xfrm>
          <a:prstGeom prst="rect">
            <a:avLst/>
          </a:prstGeom>
        </p:spPr>
      </p:pic>
      <p:sp>
        <p:nvSpPr>
          <p:cNvPr id="97" name="직사각형 96">
            <a:extLst>
              <a:ext uri="{FF2B5EF4-FFF2-40B4-BE49-F238E27FC236}">
                <a16:creationId xmlns:a16="http://schemas.microsoft.com/office/drawing/2014/main" id="{AF612345-C6AC-4B57-9351-27787CF4D8F1}"/>
              </a:ext>
            </a:extLst>
          </p:cNvPr>
          <p:cNvSpPr/>
          <p:nvPr/>
        </p:nvSpPr>
        <p:spPr>
          <a:xfrm>
            <a:off x="7570958" y="2877532"/>
            <a:ext cx="1092030" cy="132363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5DDF22F9-889F-4796-A471-4294ECA13463}"/>
              </a:ext>
            </a:extLst>
          </p:cNvPr>
          <p:cNvSpPr/>
          <p:nvPr/>
        </p:nvSpPr>
        <p:spPr>
          <a:xfrm>
            <a:off x="1398757" y="3009895"/>
            <a:ext cx="1430167" cy="132363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C460A166-DEC1-4292-A5C3-1B8EEB6FF6C1}"/>
              </a:ext>
            </a:extLst>
          </p:cNvPr>
          <p:cNvSpPr/>
          <p:nvPr/>
        </p:nvSpPr>
        <p:spPr>
          <a:xfrm>
            <a:off x="10201453" y="3336615"/>
            <a:ext cx="971372" cy="131677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847CF503-EF36-49DE-813E-EFEEDB1DEEFC}"/>
              </a:ext>
            </a:extLst>
          </p:cNvPr>
          <p:cNvSpPr/>
          <p:nvPr/>
        </p:nvSpPr>
        <p:spPr>
          <a:xfrm>
            <a:off x="1398757" y="1661992"/>
            <a:ext cx="971372" cy="131677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5240FA32-1138-46E8-89E6-18A17036A112}"/>
              </a:ext>
            </a:extLst>
          </p:cNvPr>
          <p:cNvSpPr/>
          <p:nvPr/>
        </p:nvSpPr>
        <p:spPr>
          <a:xfrm>
            <a:off x="1398757" y="2271972"/>
            <a:ext cx="777706" cy="154557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9245B088-CA4F-47DF-ABD8-28E7A69F50F9}"/>
              </a:ext>
            </a:extLst>
          </p:cNvPr>
          <p:cNvSpPr/>
          <p:nvPr/>
        </p:nvSpPr>
        <p:spPr>
          <a:xfrm>
            <a:off x="7797962" y="4000755"/>
            <a:ext cx="947605" cy="154557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AB63AA58-4DE5-477A-86B1-66BF5379657B}"/>
              </a:ext>
            </a:extLst>
          </p:cNvPr>
          <p:cNvSpPr/>
          <p:nvPr/>
        </p:nvSpPr>
        <p:spPr>
          <a:xfrm>
            <a:off x="6508005" y="5891472"/>
            <a:ext cx="1790715" cy="400485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CAAFEC93-602C-4E78-ACC5-51540424D29E}"/>
              </a:ext>
            </a:extLst>
          </p:cNvPr>
          <p:cNvSpPr/>
          <p:nvPr/>
        </p:nvSpPr>
        <p:spPr>
          <a:xfrm>
            <a:off x="6521240" y="2008104"/>
            <a:ext cx="1975891" cy="627953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4961CBF6-C720-4A45-8970-B6A5D935EC5D}"/>
              </a:ext>
            </a:extLst>
          </p:cNvPr>
          <p:cNvSpPr/>
          <p:nvPr/>
        </p:nvSpPr>
        <p:spPr>
          <a:xfrm>
            <a:off x="8745566" y="1994703"/>
            <a:ext cx="1934019" cy="641355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7" name="연결선: 꺾임 106">
            <a:extLst>
              <a:ext uri="{FF2B5EF4-FFF2-40B4-BE49-F238E27FC236}">
                <a16:creationId xmlns:a16="http://schemas.microsoft.com/office/drawing/2014/main" id="{043B29DF-D2DC-4C30-A057-C8BC072DFE28}"/>
              </a:ext>
            </a:extLst>
          </p:cNvPr>
          <p:cNvCxnSpPr>
            <a:cxnSpLocks/>
            <a:stCxn id="97" idx="2"/>
            <a:endCxn id="98" idx="3"/>
          </p:cNvCxnSpPr>
          <p:nvPr/>
        </p:nvCxnSpPr>
        <p:spPr>
          <a:xfrm rot="5400000">
            <a:off x="5439858" y="398962"/>
            <a:ext cx="66182" cy="5288049"/>
          </a:xfrm>
          <a:prstGeom prst="bentConnector2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1" name="연결선: 꺾임 110">
            <a:extLst>
              <a:ext uri="{FF2B5EF4-FFF2-40B4-BE49-F238E27FC236}">
                <a16:creationId xmlns:a16="http://schemas.microsoft.com/office/drawing/2014/main" id="{A83EF430-AA1F-46A2-85F4-05981D29F0C0}"/>
              </a:ext>
            </a:extLst>
          </p:cNvPr>
          <p:cNvCxnSpPr>
            <a:cxnSpLocks/>
            <a:stCxn id="104" idx="2"/>
            <a:endCxn id="97" idx="0"/>
          </p:cNvCxnSpPr>
          <p:nvPr/>
        </p:nvCxnSpPr>
        <p:spPr>
          <a:xfrm rot="16200000" flipH="1">
            <a:off x="7692342" y="2452900"/>
            <a:ext cx="241475" cy="60778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4" name="연결선: 꺾임 113">
            <a:extLst>
              <a:ext uri="{FF2B5EF4-FFF2-40B4-BE49-F238E27FC236}">
                <a16:creationId xmlns:a16="http://schemas.microsoft.com/office/drawing/2014/main" id="{216C83B7-19CC-4DDF-8493-3E2906900001}"/>
              </a:ext>
            </a:extLst>
          </p:cNvPr>
          <p:cNvCxnSpPr>
            <a:cxnSpLocks/>
            <a:stCxn id="19" idx="6"/>
          </p:cNvCxnSpPr>
          <p:nvPr/>
        </p:nvCxnSpPr>
        <p:spPr>
          <a:xfrm flipH="1">
            <a:off x="8497132" y="1774754"/>
            <a:ext cx="135708" cy="1102777"/>
          </a:xfrm>
          <a:prstGeom prst="bentConnector4">
            <a:avLst>
              <a:gd name="adj1" fmla="val -56150"/>
              <a:gd name="adj2" fmla="val 85080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20" name="타원 119">
            <a:extLst>
              <a:ext uri="{FF2B5EF4-FFF2-40B4-BE49-F238E27FC236}">
                <a16:creationId xmlns:a16="http://schemas.microsoft.com/office/drawing/2014/main" id="{32730907-7502-4E39-82A7-0E3AC0D078A5}"/>
              </a:ext>
            </a:extLst>
          </p:cNvPr>
          <p:cNvSpPr/>
          <p:nvPr/>
        </p:nvSpPr>
        <p:spPr>
          <a:xfrm>
            <a:off x="4549790" y="4214450"/>
            <a:ext cx="120650" cy="1148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5" name="연결선: 꺾임 124">
            <a:extLst>
              <a:ext uri="{FF2B5EF4-FFF2-40B4-BE49-F238E27FC236}">
                <a16:creationId xmlns:a16="http://schemas.microsoft.com/office/drawing/2014/main" id="{3D5809A8-B8AF-4A9F-9D31-91A762E3E06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597818" y="2404703"/>
            <a:ext cx="1013618" cy="834972"/>
          </a:xfrm>
          <a:prstGeom prst="bentConnector3">
            <a:avLst>
              <a:gd name="adj1" fmla="val 4659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130CD38C-A4B8-404C-9960-CB278FF9C7E1}"/>
              </a:ext>
            </a:extLst>
          </p:cNvPr>
          <p:cNvCxnSpPr>
            <a:cxnSpLocks/>
            <a:stCxn id="105" idx="3"/>
          </p:cNvCxnSpPr>
          <p:nvPr/>
        </p:nvCxnSpPr>
        <p:spPr>
          <a:xfrm flipV="1">
            <a:off x="10679585" y="2315380"/>
            <a:ext cx="846000" cy="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1" name="연결선: 꺾임 130">
            <a:extLst>
              <a:ext uri="{FF2B5EF4-FFF2-40B4-BE49-F238E27FC236}">
                <a16:creationId xmlns:a16="http://schemas.microsoft.com/office/drawing/2014/main" id="{FE1FAAEF-8545-4FBB-A143-24F51E397C90}"/>
              </a:ext>
            </a:extLst>
          </p:cNvPr>
          <p:cNvCxnSpPr>
            <a:cxnSpLocks/>
            <a:stCxn id="100" idx="0"/>
          </p:cNvCxnSpPr>
          <p:nvPr/>
        </p:nvCxnSpPr>
        <p:spPr>
          <a:xfrm rot="16200000" flipH="1">
            <a:off x="6378320" y="-2831885"/>
            <a:ext cx="653388" cy="9641142"/>
          </a:xfrm>
          <a:prstGeom prst="bentConnector4">
            <a:avLst>
              <a:gd name="adj1" fmla="val -12829"/>
              <a:gd name="adj2" fmla="val 99987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3" name="연결선: 꺾임 142">
            <a:extLst>
              <a:ext uri="{FF2B5EF4-FFF2-40B4-BE49-F238E27FC236}">
                <a16:creationId xmlns:a16="http://schemas.microsoft.com/office/drawing/2014/main" id="{FF6A51AA-9342-4B5B-A165-BD3D5F3102F7}"/>
              </a:ext>
            </a:extLst>
          </p:cNvPr>
          <p:cNvCxnSpPr>
            <a:cxnSpLocks/>
            <a:stCxn id="120" idx="6"/>
            <a:endCxn id="99" idx="0"/>
          </p:cNvCxnSpPr>
          <p:nvPr/>
        </p:nvCxnSpPr>
        <p:spPr>
          <a:xfrm flipV="1">
            <a:off x="4670440" y="3336615"/>
            <a:ext cx="6016699" cy="935271"/>
          </a:xfrm>
          <a:prstGeom prst="bentConnector4">
            <a:avLst>
              <a:gd name="adj1" fmla="val 12930"/>
              <a:gd name="adj2" fmla="val 105431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9" name="타원 148">
            <a:extLst>
              <a:ext uri="{FF2B5EF4-FFF2-40B4-BE49-F238E27FC236}">
                <a16:creationId xmlns:a16="http://schemas.microsoft.com/office/drawing/2014/main" id="{4349CA0D-E2E3-41BE-8674-A8C4CC71F838}"/>
              </a:ext>
            </a:extLst>
          </p:cNvPr>
          <p:cNvSpPr/>
          <p:nvPr/>
        </p:nvSpPr>
        <p:spPr>
          <a:xfrm>
            <a:off x="3241964" y="5704928"/>
            <a:ext cx="120650" cy="1148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5" name="연결선: 꺾임 154">
            <a:extLst>
              <a:ext uri="{FF2B5EF4-FFF2-40B4-BE49-F238E27FC236}">
                <a16:creationId xmlns:a16="http://schemas.microsoft.com/office/drawing/2014/main" id="{7FE03E34-CD0C-4FAA-9507-2EDC7801B8FF}"/>
              </a:ext>
            </a:extLst>
          </p:cNvPr>
          <p:cNvCxnSpPr>
            <a:cxnSpLocks/>
            <a:stCxn id="101" idx="3"/>
          </p:cNvCxnSpPr>
          <p:nvPr/>
        </p:nvCxnSpPr>
        <p:spPr>
          <a:xfrm>
            <a:off x="2176463" y="2349251"/>
            <a:ext cx="3919537" cy="1631643"/>
          </a:xfrm>
          <a:prstGeom prst="bentConnector3">
            <a:avLst>
              <a:gd name="adj1" fmla="val 999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연결선: 꺾임 157">
            <a:extLst>
              <a:ext uri="{FF2B5EF4-FFF2-40B4-BE49-F238E27FC236}">
                <a16:creationId xmlns:a16="http://schemas.microsoft.com/office/drawing/2014/main" id="{A8AC3F86-81B5-4031-B7C9-14A4D293D1E7}"/>
              </a:ext>
            </a:extLst>
          </p:cNvPr>
          <p:cNvCxnSpPr>
            <a:cxnSpLocks/>
            <a:endCxn id="102" idx="0"/>
          </p:cNvCxnSpPr>
          <p:nvPr/>
        </p:nvCxnSpPr>
        <p:spPr>
          <a:xfrm>
            <a:off x="6096000" y="3980894"/>
            <a:ext cx="2175765" cy="19861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연결선: 꺾임 163">
            <a:extLst>
              <a:ext uri="{FF2B5EF4-FFF2-40B4-BE49-F238E27FC236}">
                <a16:creationId xmlns:a16="http://schemas.microsoft.com/office/drawing/2014/main" id="{08AA7735-DF25-4170-960E-C58D247BC8F7}"/>
              </a:ext>
            </a:extLst>
          </p:cNvPr>
          <p:cNvCxnSpPr>
            <a:cxnSpLocks/>
            <a:endCxn id="103" idx="1"/>
          </p:cNvCxnSpPr>
          <p:nvPr/>
        </p:nvCxnSpPr>
        <p:spPr>
          <a:xfrm rot="16200000" flipH="1">
            <a:off x="5241480" y="4825189"/>
            <a:ext cx="2118441" cy="41461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직선 연결선 170">
            <a:extLst>
              <a:ext uri="{FF2B5EF4-FFF2-40B4-BE49-F238E27FC236}">
                <a16:creationId xmlns:a16="http://schemas.microsoft.com/office/drawing/2014/main" id="{EDE33727-746B-491B-A040-24520219A438}"/>
              </a:ext>
            </a:extLst>
          </p:cNvPr>
          <p:cNvCxnSpPr>
            <a:stCxn id="149" idx="6"/>
          </p:cNvCxnSpPr>
          <p:nvPr/>
        </p:nvCxnSpPr>
        <p:spPr>
          <a:xfrm>
            <a:off x="3362614" y="5762364"/>
            <a:ext cx="27307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203E232-F930-46E4-B572-D4083BBCE2AE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AA485A7-98EF-4D9E-A0E5-0F24832FBD15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164444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599A86-AFEB-4384-BBEC-D6749F5035F3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0" dirty="0" err="1">
                <a:solidFill>
                  <a:srgbClr val="F0F6FC"/>
                </a:solidFill>
                <a:effectLst/>
                <a:latin typeface="-apple-system"/>
              </a:rPr>
              <a:t>SceneManager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CB0FFE-EF57-4A4F-BC1B-865CD60AB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95" y="1698386"/>
            <a:ext cx="3965523" cy="427233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38A1A88-0304-4B4F-82E7-EE270AB3F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2213" y="3441509"/>
            <a:ext cx="2467569" cy="11811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A3727B0-124C-4AB9-8E51-9A47321D83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2215" y="4765438"/>
            <a:ext cx="2467569" cy="1205281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546B9F5-8264-42C0-AB0C-8B37505088E6}"/>
              </a:ext>
            </a:extLst>
          </p:cNvPr>
          <p:cNvSpPr txBox="1"/>
          <p:nvPr/>
        </p:nvSpPr>
        <p:spPr>
          <a:xfrm>
            <a:off x="7462979" y="1698388"/>
            <a:ext cx="4309921" cy="1321038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MainLoad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’, 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Stage_Load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’, 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StageChoiceLoad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함수들을 인 게임 내 클릭 시 씬 이동이 필요한 버튼에 이벤트로 등록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유니티 내 등록된 </a:t>
            </a:r>
            <a:r>
              <a:rPr lang="ko-KR" altLang="en-US" sz="1200" dirty="0" err="1">
                <a:solidFill>
                  <a:srgbClr val="F0F6FC"/>
                </a:solidFill>
                <a:latin typeface="-apple-system"/>
              </a:rPr>
              <a:t>씬의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이름에 맞게 씬 이동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329659A-7A79-4D39-8C1F-D1BBF63C17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43339" y="1698386"/>
            <a:ext cx="2105319" cy="140037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1C7D73A-7C25-4AC8-87D8-48DE2E3FEB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62977" y="3429000"/>
            <a:ext cx="4434173" cy="892412"/>
          </a:xfrm>
          <a:prstGeom prst="rect">
            <a:avLst/>
          </a:prstGeom>
        </p:spPr>
      </p:pic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19384CB6-A9AF-4EA3-AD83-A1FC62D85819}"/>
              </a:ext>
            </a:extLst>
          </p:cNvPr>
          <p:cNvCxnSpPr>
            <a:cxnSpLocks/>
          </p:cNvCxnSpPr>
          <p:nvPr/>
        </p:nvCxnSpPr>
        <p:spPr>
          <a:xfrm>
            <a:off x="7586572" y="2428483"/>
            <a:ext cx="40720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6B670042-4FAA-4D37-A277-7CADD38BC01B}"/>
              </a:ext>
            </a:extLst>
          </p:cNvPr>
          <p:cNvSpPr txBox="1"/>
          <p:nvPr/>
        </p:nvSpPr>
        <p:spPr>
          <a:xfrm>
            <a:off x="7462979" y="2434878"/>
            <a:ext cx="4309921" cy="49611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‘Quit’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함수는 유니티 에디터 내에서 만 동작하는 명령어 와 빌드 후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exe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파일에서의 명령어가 다르기에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‘#if’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문으로 구분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8AAECE7-BC4B-4A4A-B2A0-AC140DE25D36}"/>
              </a:ext>
            </a:extLst>
          </p:cNvPr>
          <p:cNvSpPr/>
          <p:nvPr/>
        </p:nvSpPr>
        <p:spPr>
          <a:xfrm>
            <a:off x="1653427" y="1698386"/>
            <a:ext cx="582568" cy="132363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EB9608E7-0C3D-4118-9226-1957354596D2}"/>
              </a:ext>
            </a:extLst>
          </p:cNvPr>
          <p:cNvSpPr/>
          <p:nvPr/>
        </p:nvSpPr>
        <p:spPr>
          <a:xfrm>
            <a:off x="1653426" y="2368696"/>
            <a:ext cx="689723" cy="132363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967B11A-9D95-46FA-A5BD-6472F33D7EE6}"/>
              </a:ext>
            </a:extLst>
          </p:cNvPr>
          <p:cNvSpPr/>
          <p:nvPr/>
        </p:nvSpPr>
        <p:spPr>
          <a:xfrm>
            <a:off x="1653426" y="3969378"/>
            <a:ext cx="958805" cy="132363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351AB4FE-F0EC-479F-8B30-45FA72DBA289}"/>
              </a:ext>
            </a:extLst>
          </p:cNvPr>
          <p:cNvSpPr/>
          <p:nvPr/>
        </p:nvSpPr>
        <p:spPr>
          <a:xfrm>
            <a:off x="4924125" y="3649801"/>
            <a:ext cx="2357738" cy="374512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940B413E-35DF-4A90-A047-7011B5C5F349}"/>
              </a:ext>
            </a:extLst>
          </p:cNvPr>
          <p:cNvSpPr/>
          <p:nvPr/>
        </p:nvSpPr>
        <p:spPr>
          <a:xfrm>
            <a:off x="7462977" y="3727229"/>
            <a:ext cx="1191496" cy="374512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489FCEC-7496-46A9-A02F-815F0AC8D2B5}"/>
              </a:ext>
            </a:extLst>
          </p:cNvPr>
          <p:cNvSpPr/>
          <p:nvPr/>
        </p:nvSpPr>
        <p:spPr>
          <a:xfrm>
            <a:off x="6611922" y="1899427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70CB626F-9FAB-440A-81B4-460E89F2C95C}"/>
              </a:ext>
            </a:extLst>
          </p:cNvPr>
          <p:cNvCxnSpPr>
            <a:stCxn id="60" idx="6"/>
            <a:endCxn id="46" idx="0"/>
          </p:cNvCxnSpPr>
          <p:nvPr/>
        </p:nvCxnSpPr>
        <p:spPr>
          <a:xfrm flipV="1">
            <a:off x="6732572" y="1698388"/>
            <a:ext cx="2885368" cy="258475"/>
          </a:xfrm>
          <a:prstGeom prst="bentConnector4">
            <a:avLst>
              <a:gd name="adj1" fmla="val 12657"/>
              <a:gd name="adj2" fmla="val 188442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428D15FD-823D-4AA8-B27C-FA0DA1287776}"/>
              </a:ext>
            </a:extLst>
          </p:cNvPr>
          <p:cNvSpPr/>
          <p:nvPr/>
        </p:nvSpPr>
        <p:spPr>
          <a:xfrm>
            <a:off x="7667625" y="1824500"/>
            <a:ext cx="2733675" cy="170983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9994ECC4-3DF2-43B1-B262-AFE19BF35DC5}"/>
              </a:ext>
            </a:extLst>
          </p:cNvPr>
          <p:cNvCxnSpPr>
            <a:stCxn id="55" idx="3"/>
            <a:endCxn id="57" idx="3"/>
          </p:cNvCxnSpPr>
          <p:nvPr/>
        </p:nvCxnSpPr>
        <p:spPr>
          <a:xfrm>
            <a:off x="2235995" y="1764568"/>
            <a:ext cx="376236" cy="2270992"/>
          </a:xfrm>
          <a:prstGeom prst="bentConnector3">
            <a:avLst>
              <a:gd name="adj1" fmla="val 160760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767F677E-4263-45EC-A405-7823923A37D3}"/>
              </a:ext>
            </a:extLst>
          </p:cNvPr>
          <p:cNvCxnSpPr>
            <a:cxnSpLocks/>
            <a:endCxn id="63" idx="0"/>
          </p:cNvCxnSpPr>
          <p:nvPr/>
        </p:nvCxnSpPr>
        <p:spPr>
          <a:xfrm flipV="1">
            <a:off x="2841625" y="1824500"/>
            <a:ext cx="6192838" cy="1106491"/>
          </a:xfrm>
          <a:prstGeom prst="bentConnector4">
            <a:avLst>
              <a:gd name="adj1" fmla="val 32566"/>
              <a:gd name="adj2" fmla="val 120660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CA5D609-B116-4CD3-A591-DDB1D5AAD924}"/>
              </a:ext>
            </a:extLst>
          </p:cNvPr>
          <p:cNvCxnSpPr>
            <a:cxnSpLocks/>
            <a:stCxn id="56" idx="3"/>
          </p:cNvCxnSpPr>
          <p:nvPr/>
        </p:nvCxnSpPr>
        <p:spPr>
          <a:xfrm>
            <a:off x="2343149" y="2434878"/>
            <a:ext cx="49847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A8A785AA-5586-47A6-82C9-E63375C846E8}"/>
              </a:ext>
            </a:extLst>
          </p:cNvPr>
          <p:cNvCxnSpPr>
            <a:stCxn id="59" idx="0"/>
            <a:endCxn id="58" idx="0"/>
          </p:cNvCxnSpPr>
          <p:nvPr/>
        </p:nvCxnSpPr>
        <p:spPr>
          <a:xfrm rot="16200000" flipV="1">
            <a:off x="7042146" y="2710649"/>
            <a:ext cx="77428" cy="1955731"/>
          </a:xfrm>
          <a:prstGeom prst="bentConnector3">
            <a:avLst>
              <a:gd name="adj1" fmla="val 395242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EC72C317-FDAB-48F8-A7B7-910BF8E9719A}"/>
              </a:ext>
            </a:extLst>
          </p:cNvPr>
          <p:cNvCxnSpPr>
            <a:cxnSpLocks/>
          </p:cNvCxnSpPr>
          <p:nvPr/>
        </p:nvCxnSpPr>
        <p:spPr>
          <a:xfrm>
            <a:off x="7329782" y="1593056"/>
            <a:ext cx="0" cy="1823435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26F7138A-6875-4C06-969A-83F7CD3016B8}"/>
              </a:ext>
            </a:extLst>
          </p:cNvPr>
          <p:cNvSpPr/>
          <p:nvPr/>
        </p:nvSpPr>
        <p:spPr>
          <a:xfrm>
            <a:off x="1647142" y="4640375"/>
            <a:ext cx="357871" cy="131677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143B0508-D2FF-40CE-A00E-30E5CFCA02C6}"/>
              </a:ext>
            </a:extLst>
          </p:cNvPr>
          <p:cNvSpPr/>
          <p:nvPr/>
        </p:nvSpPr>
        <p:spPr>
          <a:xfrm>
            <a:off x="7607222" y="2526878"/>
            <a:ext cx="357871" cy="148793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C9FCEB4F-EF98-48E3-8577-0AC7AEA6EA85}"/>
              </a:ext>
            </a:extLst>
          </p:cNvPr>
          <p:cNvSpPr/>
          <p:nvPr/>
        </p:nvSpPr>
        <p:spPr>
          <a:xfrm>
            <a:off x="4886628" y="4999693"/>
            <a:ext cx="2395235" cy="341821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5698EA76-065B-41CB-918D-98D4C0B82B8D}"/>
              </a:ext>
            </a:extLst>
          </p:cNvPr>
          <p:cNvCxnSpPr>
            <a:cxnSpLocks/>
            <a:endCxn id="86" idx="1"/>
          </p:cNvCxnSpPr>
          <p:nvPr/>
        </p:nvCxnSpPr>
        <p:spPr>
          <a:xfrm rot="5400000" flipH="1" flipV="1">
            <a:off x="6983054" y="2613381"/>
            <a:ext cx="636274" cy="612062"/>
          </a:xfrm>
          <a:prstGeom prst="bentConnector2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4" name="연결선: 꺾임 63">
            <a:extLst>
              <a:ext uri="{FF2B5EF4-FFF2-40B4-BE49-F238E27FC236}">
                <a16:creationId xmlns:a16="http://schemas.microsoft.com/office/drawing/2014/main" id="{6C8CA9C4-D1EF-4814-BCE9-E2B6B072C133}"/>
              </a:ext>
            </a:extLst>
          </p:cNvPr>
          <p:cNvCxnSpPr>
            <a:cxnSpLocks/>
            <a:stCxn id="85" idx="3"/>
          </p:cNvCxnSpPr>
          <p:nvPr/>
        </p:nvCxnSpPr>
        <p:spPr>
          <a:xfrm flipV="1">
            <a:off x="2005013" y="3237549"/>
            <a:ext cx="4990145" cy="1468665"/>
          </a:xfrm>
          <a:prstGeom prst="bentConnector3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9548452C-FB25-4361-80A6-696FE2DD47B6}"/>
              </a:ext>
            </a:extLst>
          </p:cNvPr>
          <p:cNvCxnSpPr>
            <a:stCxn id="87" idx="1"/>
          </p:cNvCxnSpPr>
          <p:nvPr/>
        </p:nvCxnSpPr>
        <p:spPr>
          <a:xfrm rot="10800000">
            <a:off x="4498110" y="4706214"/>
            <a:ext cx="388519" cy="464390"/>
          </a:xfrm>
          <a:prstGeom prst="bentConnector2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6" name="타원 105">
            <a:extLst>
              <a:ext uri="{FF2B5EF4-FFF2-40B4-BE49-F238E27FC236}">
                <a16:creationId xmlns:a16="http://schemas.microsoft.com/office/drawing/2014/main" id="{2D3A918E-F5CC-4DB5-921A-5397C18879B2}"/>
              </a:ext>
            </a:extLst>
          </p:cNvPr>
          <p:cNvSpPr/>
          <p:nvPr/>
        </p:nvSpPr>
        <p:spPr>
          <a:xfrm>
            <a:off x="6657025" y="2696996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55A4534C-F444-443C-9500-59BC5BA27BD9}"/>
              </a:ext>
            </a:extLst>
          </p:cNvPr>
          <p:cNvCxnSpPr>
            <a:stCxn id="106" idx="4"/>
            <a:endCxn id="46" idx="2"/>
          </p:cNvCxnSpPr>
          <p:nvPr/>
        </p:nvCxnSpPr>
        <p:spPr>
          <a:xfrm rot="16200000" flipH="1">
            <a:off x="8063866" y="1465352"/>
            <a:ext cx="207558" cy="2900590"/>
          </a:xfrm>
          <a:prstGeom prst="bentConnector3">
            <a:avLst>
              <a:gd name="adj1" fmla="val 138938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47F8075-84ED-4C93-8374-03D84CC2795B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E555673-1D9D-4656-B1BB-435BB6C3B6AB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544613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599A86-AFEB-4384-BBEC-D6749F5035F3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0" dirty="0" err="1">
                <a:solidFill>
                  <a:srgbClr val="F0F6FC"/>
                </a:solidFill>
                <a:effectLst/>
                <a:latin typeface="-apple-system"/>
              </a:rPr>
              <a:t>ObjectDetector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FF3C2E-52EE-467A-ACAE-157CA2340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41" y="1698386"/>
            <a:ext cx="3403801" cy="40078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0E9334-3101-4DB5-AFC0-D95A3650F5C1}"/>
              </a:ext>
            </a:extLst>
          </p:cNvPr>
          <p:cNvSpPr txBox="1"/>
          <p:nvPr/>
        </p:nvSpPr>
        <p:spPr>
          <a:xfrm>
            <a:off x="4267815" y="1698386"/>
            <a:ext cx="3047385" cy="2323281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‘Update’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에서 마우스 좌 클릭이 입력되었을 시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Raycast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로 오브젝트 검출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.</a:t>
            </a:r>
          </a:p>
          <a:p>
            <a:pPr algn="ctr"/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125ADFF-9B15-47E3-944D-6B3177585533}"/>
              </a:ext>
            </a:extLst>
          </p:cNvPr>
          <p:cNvCxnSpPr>
            <a:cxnSpLocks/>
          </p:cNvCxnSpPr>
          <p:nvPr/>
        </p:nvCxnSpPr>
        <p:spPr>
          <a:xfrm>
            <a:off x="4352306" y="2242216"/>
            <a:ext cx="27980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CDFC401-AE3B-45ED-83BA-4F28FE6B40FC}"/>
              </a:ext>
            </a:extLst>
          </p:cNvPr>
          <p:cNvSpPr txBox="1"/>
          <p:nvPr/>
        </p:nvSpPr>
        <p:spPr>
          <a:xfrm>
            <a:off x="4267815" y="2256065"/>
            <a:ext cx="3047385" cy="49611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오브젝트 태그가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TowerPostion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이고 타워를 현재 설치 할 수 있다면 타워 설치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119495-8014-4298-A254-E609ABD54810}"/>
              </a:ext>
            </a:extLst>
          </p:cNvPr>
          <p:cNvSpPr txBox="1"/>
          <p:nvPr/>
        </p:nvSpPr>
        <p:spPr>
          <a:xfrm>
            <a:off x="4267815" y="2785271"/>
            <a:ext cx="3047385" cy="49611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이미 타워가 설치되어 있다면 타워의 정보 좌 상단 표출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04AEA-C6C4-49CF-BDD2-43D62BB3B523}"/>
              </a:ext>
            </a:extLst>
          </p:cNvPr>
          <p:cNvSpPr txBox="1"/>
          <p:nvPr/>
        </p:nvSpPr>
        <p:spPr>
          <a:xfrm>
            <a:off x="4267815" y="3290527"/>
            <a:ext cx="3047385" cy="73022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이전과 다른 오브젝트 선택 시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(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다른 행동 시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만일 타워 정보 표출 중이었다면 정보 표출 중지 및 무 반응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.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B27E4BF-EDEC-4659-82F8-7B22598F41B3}"/>
              </a:ext>
            </a:extLst>
          </p:cNvPr>
          <p:cNvCxnSpPr>
            <a:cxnSpLocks/>
          </p:cNvCxnSpPr>
          <p:nvPr/>
        </p:nvCxnSpPr>
        <p:spPr>
          <a:xfrm>
            <a:off x="4384011" y="2776128"/>
            <a:ext cx="27980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3BECE6B-7B16-4212-823A-5E01343155BD}"/>
              </a:ext>
            </a:extLst>
          </p:cNvPr>
          <p:cNvCxnSpPr>
            <a:cxnSpLocks/>
          </p:cNvCxnSpPr>
          <p:nvPr/>
        </p:nvCxnSpPr>
        <p:spPr>
          <a:xfrm>
            <a:off x="4384011" y="3281385"/>
            <a:ext cx="27980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C47105AA-0D38-4AA6-AFED-615B5BFB37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396" y="1698386"/>
            <a:ext cx="4406780" cy="2473806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7B5BA3FE-4F93-4006-8E1A-7387FC7D4806}"/>
              </a:ext>
            </a:extLst>
          </p:cNvPr>
          <p:cNvSpPr/>
          <p:nvPr/>
        </p:nvSpPr>
        <p:spPr>
          <a:xfrm>
            <a:off x="7795463" y="2256065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A67AC9B6-2671-4B24-A50C-B79E7633DC25}"/>
              </a:ext>
            </a:extLst>
          </p:cNvPr>
          <p:cNvCxnSpPr>
            <a:cxnSpLocks/>
            <a:stCxn id="19" idx="4"/>
            <a:endCxn id="12" idx="3"/>
          </p:cNvCxnSpPr>
          <p:nvPr/>
        </p:nvCxnSpPr>
        <p:spPr>
          <a:xfrm rot="5400000">
            <a:off x="7254299" y="2431838"/>
            <a:ext cx="662391" cy="540588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342CE840-300C-4B73-B6ED-F7FA7D521E41}"/>
              </a:ext>
            </a:extLst>
          </p:cNvPr>
          <p:cNvSpPr/>
          <p:nvPr/>
        </p:nvSpPr>
        <p:spPr>
          <a:xfrm>
            <a:off x="10699530" y="2975891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AEAE2593-4966-4258-AA1D-CB8062FDB599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7315200" y="2504122"/>
            <a:ext cx="3401999" cy="488592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E50FF7B-76B1-469B-8528-48F282C02FCE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0AA0DB-9442-4166-8D6F-DFA6BE8A0C7C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82493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B14D98-0EEF-4AD0-A604-2DA4D43E36B4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0" dirty="0" err="1">
                <a:solidFill>
                  <a:srgbClr val="F0F6FC"/>
                </a:solidFill>
                <a:effectLst/>
                <a:latin typeface="-apple-system"/>
              </a:rPr>
              <a:t>Towerspawner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D6B414-7E1A-4FB4-AD22-7A8DB6FF304D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EFCB608-400E-4AF3-9A43-9F6D83E49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41" y="1698386"/>
            <a:ext cx="4952684" cy="32838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9E7AEF-BEEF-4D1C-9461-494C46E9701B}"/>
              </a:ext>
            </a:extLst>
          </p:cNvPr>
          <p:cNvSpPr txBox="1"/>
          <p:nvPr/>
        </p:nvSpPr>
        <p:spPr>
          <a:xfrm>
            <a:off x="5817215" y="1709248"/>
            <a:ext cx="5593544" cy="1803572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코인이 충분 하고 지정한 위치에 타워가 설치되어 있지 않다면 선택한 타워의 인스턴스를 설치 및 코인 차감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B887B0-D462-491A-B369-1D179153F80B}"/>
              </a:ext>
            </a:extLst>
          </p:cNvPr>
          <p:cNvSpPr/>
          <p:nvPr/>
        </p:nvSpPr>
        <p:spPr>
          <a:xfrm>
            <a:off x="1272427" y="3451947"/>
            <a:ext cx="4461498" cy="713653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C27E19F8-B05A-48BF-8DD7-CA205DED2746}"/>
              </a:ext>
            </a:extLst>
          </p:cNvPr>
          <p:cNvCxnSpPr>
            <a:cxnSpLocks/>
            <a:stCxn id="9" idx="0"/>
            <a:endCxn id="8" idx="0"/>
          </p:cNvCxnSpPr>
          <p:nvPr/>
        </p:nvCxnSpPr>
        <p:spPr>
          <a:xfrm rot="5400000" flipH="1" flipV="1">
            <a:off x="5187232" y="25193"/>
            <a:ext cx="1742699" cy="5110811"/>
          </a:xfrm>
          <a:prstGeom prst="bentConnector3">
            <a:avLst>
              <a:gd name="adj1" fmla="val 113118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69F8823-0AFD-4BFB-89A4-D2E7AD1EA434}"/>
              </a:ext>
            </a:extLst>
          </p:cNvPr>
          <p:cNvSpPr txBox="1"/>
          <p:nvPr/>
        </p:nvSpPr>
        <p:spPr>
          <a:xfrm>
            <a:off x="5817215" y="2272060"/>
            <a:ext cx="5593544" cy="49611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타워가 이미 설치가 되어 있다면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BuildFalse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실행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(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경고 문구 출력 및 입력 방지 패널 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SetActiveFalse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명령어 함수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Invoke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로 실행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하면서 차감하려 했던 코인의 양만큼 다시 재등록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D77EAA7-18BC-47E4-8F79-A7A245BE9FF8}"/>
              </a:ext>
            </a:extLst>
          </p:cNvPr>
          <p:cNvCxnSpPr>
            <a:cxnSpLocks/>
          </p:cNvCxnSpPr>
          <p:nvPr/>
        </p:nvCxnSpPr>
        <p:spPr>
          <a:xfrm>
            <a:off x="6049173" y="2272060"/>
            <a:ext cx="51776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6396D39-1AD4-4611-B62D-A4DABA38F9B8}"/>
              </a:ext>
            </a:extLst>
          </p:cNvPr>
          <p:cNvCxnSpPr>
            <a:cxnSpLocks/>
          </p:cNvCxnSpPr>
          <p:nvPr/>
        </p:nvCxnSpPr>
        <p:spPr>
          <a:xfrm>
            <a:off x="6032239" y="2923153"/>
            <a:ext cx="51776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1AC47C0-D93C-4481-90C8-3D4E58BC032C}"/>
              </a:ext>
            </a:extLst>
          </p:cNvPr>
          <p:cNvSpPr txBox="1"/>
          <p:nvPr/>
        </p:nvSpPr>
        <p:spPr>
          <a:xfrm>
            <a:off x="5817215" y="2931616"/>
            <a:ext cx="5568146" cy="475867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코인이 모자라다면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CashFalse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실행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(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경고 문구 출력 및 입력 방지 패널 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SetActiveFalse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명령어 함수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Invoke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로 실행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B103B36-FC63-464E-80DA-14545255EA07}"/>
              </a:ext>
            </a:extLst>
          </p:cNvPr>
          <p:cNvSpPr/>
          <p:nvPr/>
        </p:nvSpPr>
        <p:spPr>
          <a:xfrm>
            <a:off x="1272427" y="2726414"/>
            <a:ext cx="1055906" cy="473986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283988F9-9888-4CB1-A96A-61D678DB656F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328333" y="2314894"/>
            <a:ext cx="3443162" cy="648513"/>
          </a:xfrm>
          <a:prstGeom prst="bentConnector3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CD1433C0-0AD9-477C-A187-79AC6118B8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7215" y="4350255"/>
            <a:ext cx="2569079" cy="1596995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7C509488-CE5F-41BC-8C60-24FCAADF1384}"/>
              </a:ext>
            </a:extLst>
          </p:cNvPr>
          <p:cNvSpPr/>
          <p:nvPr/>
        </p:nvSpPr>
        <p:spPr>
          <a:xfrm>
            <a:off x="8149350" y="2348560"/>
            <a:ext cx="737264" cy="179178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98A262A-81E0-4AE9-9187-9087E11873A8}"/>
              </a:ext>
            </a:extLst>
          </p:cNvPr>
          <p:cNvSpPr/>
          <p:nvPr/>
        </p:nvSpPr>
        <p:spPr>
          <a:xfrm>
            <a:off x="6399964" y="4350227"/>
            <a:ext cx="636630" cy="126523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6C5019A4-CA00-491D-B84F-667DAE33AD9D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 flipV="1">
            <a:off x="6686852" y="1433202"/>
            <a:ext cx="915773" cy="2746487"/>
          </a:xfrm>
          <a:prstGeom prst="bentConnector4">
            <a:avLst>
              <a:gd name="adj1" fmla="val -4161"/>
              <a:gd name="adj2" fmla="val 100062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0DC6E392-FEFE-4022-A14A-FDF8BDE1C2D5}"/>
              </a:ext>
            </a:extLst>
          </p:cNvPr>
          <p:cNvCxnSpPr>
            <a:cxnSpLocks/>
            <a:stCxn id="26" idx="0"/>
          </p:cNvCxnSpPr>
          <p:nvPr/>
        </p:nvCxnSpPr>
        <p:spPr>
          <a:xfrm rot="16200000" flipV="1">
            <a:off x="5701940" y="3333888"/>
            <a:ext cx="1085895" cy="94678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AF372D5-74BD-406F-8D6E-FFF6DCE31DB2}"/>
              </a:ext>
            </a:extLst>
          </p:cNvPr>
          <p:cNvSpPr/>
          <p:nvPr/>
        </p:nvSpPr>
        <p:spPr>
          <a:xfrm>
            <a:off x="1126656" y="4524375"/>
            <a:ext cx="521169" cy="10549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BCE8CC0-878D-4012-BCA0-41817AF394AD}"/>
              </a:ext>
            </a:extLst>
          </p:cNvPr>
          <p:cNvSpPr/>
          <p:nvPr/>
        </p:nvSpPr>
        <p:spPr>
          <a:xfrm>
            <a:off x="6399964" y="5187634"/>
            <a:ext cx="591386" cy="126522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6107A07-293D-4F60-B21C-67F67B594BAF}"/>
              </a:ext>
            </a:extLst>
          </p:cNvPr>
          <p:cNvSpPr/>
          <p:nvPr/>
        </p:nvSpPr>
        <p:spPr>
          <a:xfrm>
            <a:off x="7355774" y="3029327"/>
            <a:ext cx="714281" cy="135354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E233F3B4-DB43-4DDB-8933-9808DD2DEADD}"/>
              </a:ext>
            </a:extLst>
          </p:cNvPr>
          <p:cNvCxnSpPr>
            <a:stCxn id="48" idx="3"/>
            <a:endCxn id="50" idx="0"/>
          </p:cNvCxnSpPr>
          <p:nvPr/>
        </p:nvCxnSpPr>
        <p:spPr>
          <a:xfrm flipV="1">
            <a:off x="1647825" y="3029327"/>
            <a:ext cx="6065090" cy="1547793"/>
          </a:xfrm>
          <a:prstGeom prst="bentConnector4">
            <a:avLst>
              <a:gd name="adj1" fmla="val 70648"/>
              <a:gd name="adj2" fmla="val 1038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AAFDCB71-BB3C-4649-88CE-ACA03DCA7FB1}"/>
              </a:ext>
            </a:extLst>
          </p:cNvPr>
          <p:cNvCxnSpPr>
            <a:cxnSpLocks/>
            <a:stCxn id="49" idx="0"/>
          </p:cNvCxnSpPr>
          <p:nvPr/>
        </p:nvCxnSpPr>
        <p:spPr>
          <a:xfrm rot="16200000" flipV="1">
            <a:off x="6017547" y="4509524"/>
            <a:ext cx="610514" cy="74570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F2D51D53-2A33-4826-A217-8044E81A3DBE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57282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781241" y="586509"/>
            <a:ext cx="2952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i="0">
                <a:solidFill>
                  <a:srgbClr val="F0F6FC"/>
                </a:solidFill>
                <a:effectLst/>
                <a:latin typeface="-apple-system"/>
              </a:rPr>
              <a:t>문제 해결 사례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453978-7D09-44C9-9FE9-47C9A974FBF5}"/>
              </a:ext>
            </a:extLst>
          </p:cNvPr>
          <p:cNvSpPr txBox="1"/>
          <p:nvPr/>
        </p:nvSpPr>
        <p:spPr>
          <a:xfrm>
            <a:off x="663477" y="1250169"/>
            <a:ext cx="2479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i="0" dirty="0">
                <a:solidFill>
                  <a:srgbClr val="F0F6FC"/>
                </a:solidFill>
                <a:effectLst/>
                <a:latin typeface="-apple-system"/>
              </a:rPr>
              <a:t>타워의 설치 장소 문제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78FDD1-8568-4692-BBDE-52589D5E91B9}"/>
              </a:ext>
            </a:extLst>
          </p:cNvPr>
          <p:cNvSpPr txBox="1"/>
          <p:nvPr/>
        </p:nvSpPr>
        <p:spPr>
          <a:xfrm>
            <a:off x="7099585" y="1726792"/>
            <a:ext cx="4311174" cy="1195518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 anchor="ctr" anchorCtr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무분별한 타워 설치 방지를 위해 타워 설치 가능 지점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불가능 지점을 필드에 구분해서 정렬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AE06E26-C935-4BE0-91E1-4A6F379F02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241" y="1726792"/>
            <a:ext cx="6169890" cy="36039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5CF2A0-C422-46DC-8CE7-EA85CB820703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주요 코드 및 기능  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문제 해결 사례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738109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781241" y="586509"/>
            <a:ext cx="2952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i="0">
                <a:solidFill>
                  <a:srgbClr val="F0F6FC"/>
                </a:solidFill>
                <a:effectLst/>
                <a:latin typeface="-apple-system"/>
              </a:rPr>
              <a:t>문제 해결 사례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CE5955-A77F-4BEA-91CE-7D51BA5281F0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주요 코드 및 기능  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문제 해결 사례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37E9583-F349-4971-B646-4FA63E6FE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558" y="2671071"/>
            <a:ext cx="3634095" cy="16043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970491-0AC9-4A28-BCC9-6688F1A9404D}"/>
              </a:ext>
            </a:extLst>
          </p:cNvPr>
          <p:cNvSpPr txBox="1"/>
          <p:nvPr/>
        </p:nvSpPr>
        <p:spPr>
          <a:xfrm>
            <a:off x="3733800" y="4965279"/>
            <a:ext cx="4734107" cy="1195518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 anchor="ctr" anchorCtr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설치 유무를 확인 할 수 있는 컴포넌트를 타워 설치지점마다 추가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레이 캐스트로 해당 지점을 검출 한 후 설치 유무를 판단하여 타워가 겹쳐서 설치되는 문제 해결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326E4EF-5C52-4BAE-9D9F-176A6992BCA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4838" r="14575" b="35598"/>
          <a:stretch/>
        </p:blipFill>
        <p:spPr>
          <a:xfrm>
            <a:off x="851347" y="2606957"/>
            <a:ext cx="3364091" cy="13708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440D88E-5A77-4148-A418-2B5037ABF53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53326" b="35930"/>
          <a:stretch/>
        </p:blipFill>
        <p:spPr>
          <a:xfrm>
            <a:off x="4503145" y="2097230"/>
            <a:ext cx="2978471" cy="27108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5FCBCA2-9FC5-4181-AD45-DC64069FE4D8}"/>
              </a:ext>
            </a:extLst>
          </p:cNvPr>
          <p:cNvSpPr txBox="1"/>
          <p:nvPr/>
        </p:nvSpPr>
        <p:spPr>
          <a:xfrm>
            <a:off x="663477" y="1250169"/>
            <a:ext cx="2679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i="0" dirty="0">
                <a:solidFill>
                  <a:srgbClr val="F0F6FC"/>
                </a:solidFill>
                <a:effectLst/>
                <a:latin typeface="-apple-system"/>
              </a:rPr>
              <a:t>타워 존재 여부 확인 문제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14FF995-295E-4490-8247-13E2FA41B1DC}"/>
              </a:ext>
            </a:extLst>
          </p:cNvPr>
          <p:cNvSpPr/>
          <p:nvPr/>
        </p:nvSpPr>
        <p:spPr>
          <a:xfrm>
            <a:off x="2533392" y="3278586"/>
            <a:ext cx="1419483" cy="150414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C954B91-3B9C-4C9B-B886-F5C258ECEE5D}"/>
              </a:ext>
            </a:extLst>
          </p:cNvPr>
          <p:cNvSpPr/>
          <p:nvPr/>
        </p:nvSpPr>
        <p:spPr>
          <a:xfrm>
            <a:off x="5118477" y="2097230"/>
            <a:ext cx="2082423" cy="14305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C433A9AC-A5CA-4445-A0D7-0FECB7C02D07}"/>
              </a:ext>
            </a:extLst>
          </p:cNvPr>
          <p:cNvCxnSpPr>
            <a:stCxn id="12" idx="0"/>
            <a:endCxn id="14" idx="0"/>
          </p:cNvCxnSpPr>
          <p:nvPr/>
        </p:nvCxnSpPr>
        <p:spPr>
          <a:xfrm rot="5400000" flipH="1" flipV="1">
            <a:off x="4110733" y="1229631"/>
            <a:ext cx="1181356" cy="2916555"/>
          </a:xfrm>
          <a:prstGeom prst="bentConnector3">
            <a:avLst>
              <a:gd name="adj1" fmla="val 119351"/>
            </a:avLst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5BDB65B-B3A3-474F-8406-E5BE052B6979}"/>
              </a:ext>
            </a:extLst>
          </p:cNvPr>
          <p:cNvSpPr/>
          <p:nvPr/>
        </p:nvSpPr>
        <p:spPr>
          <a:xfrm>
            <a:off x="5763187" y="3174089"/>
            <a:ext cx="713813" cy="131677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37CB91-9EED-407B-8FF0-1277C0ED441F}"/>
              </a:ext>
            </a:extLst>
          </p:cNvPr>
          <p:cNvSpPr/>
          <p:nvPr/>
        </p:nvSpPr>
        <p:spPr>
          <a:xfrm>
            <a:off x="8551475" y="3146909"/>
            <a:ext cx="1346905" cy="158857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9E1DA7FA-931B-4D4B-A1BE-E964E5E2A0D7}"/>
              </a:ext>
            </a:extLst>
          </p:cNvPr>
          <p:cNvCxnSpPr>
            <a:stCxn id="17" idx="3"/>
            <a:endCxn id="19" idx="0"/>
          </p:cNvCxnSpPr>
          <p:nvPr/>
        </p:nvCxnSpPr>
        <p:spPr>
          <a:xfrm flipV="1">
            <a:off x="6477000" y="3146909"/>
            <a:ext cx="2747928" cy="93019"/>
          </a:xfrm>
          <a:prstGeom prst="bentConnector4">
            <a:avLst>
              <a:gd name="adj1" fmla="val 37746"/>
              <a:gd name="adj2" fmla="val 34575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67773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6B25E892-D5B9-46F7-8232-5DC2F860F06C}"/>
              </a:ext>
            </a:extLst>
          </p:cNvPr>
          <p:cNvSpPr/>
          <p:nvPr/>
        </p:nvSpPr>
        <p:spPr>
          <a:xfrm>
            <a:off x="701091" y="3021243"/>
            <a:ext cx="2265744" cy="98114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/>
              <a:t>ROAD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781241" y="586509"/>
            <a:ext cx="2952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i="0">
                <a:solidFill>
                  <a:srgbClr val="F0F6FC"/>
                </a:solidFill>
                <a:effectLst/>
                <a:latin typeface="-apple-system"/>
              </a:rPr>
              <a:t>문제 해결 사례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252E7-4E32-4F7B-8996-7FACD14D3D6A}"/>
              </a:ext>
            </a:extLst>
          </p:cNvPr>
          <p:cNvSpPr txBox="1"/>
          <p:nvPr/>
        </p:nvSpPr>
        <p:spPr>
          <a:xfrm>
            <a:off x="663476" y="1250169"/>
            <a:ext cx="6004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i="0" dirty="0">
                <a:solidFill>
                  <a:srgbClr val="F0F6FC"/>
                </a:solidFill>
                <a:effectLst/>
                <a:latin typeface="-apple-system"/>
              </a:rPr>
              <a:t>몬스터의 이동 경로 이탈 문제 </a:t>
            </a:r>
            <a:r>
              <a:rPr lang="en-US" altLang="ko-KR" i="0" dirty="0">
                <a:solidFill>
                  <a:srgbClr val="F0F6FC"/>
                </a:solidFill>
                <a:effectLst/>
                <a:latin typeface="-apple-system"/>
              </a:rPr>
              <a:t>/ </a:t>
            </a:r>
            <a:r>
              <a:rPr lang="ko-KR" altLang="en-US" dirty="0">
                <a:solidFill>
                  <a:srgbClr val="F0F6FC"/>
                </a:solidFill>
                <a:latin typeface="-apple-system"/>
              </a:rPr>
              <a:t>발사체의 몬스터 피격 판정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2B6ED65-0263-4ABD-83C5-84E8CDCC7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744" y="3057920"/>
            <a:ext cx="980459" cy="9349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F1AC431-5147-423C-9803-91FFF34C5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879971" flipV="1">
            <a:off x="977774" y="2628212"/>
            <a:ext cx="1110293" cy="3002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4F4B24F-D9A0-4A7D-8C29-7C65F7E8185C}"/>
              </a:ext>
            </a:extLst>
          </p:cNvPr>
          <p:cNvSpPr txBox="1"/>
          <p:nvPr/>
        </p:nvSpPr>
        <p:spPr>
          <a:xfrm>
            <a:off x="979094" y="4872183"/>
            <a:ext cx="4734107" cy="1195518"/>
          </a:xfrm>
          <a:prstGeom prst="rect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 anchor="ctr" anchorCtr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기존의 경우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몬스터와 발사체 모두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Collider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를 컴포넌트로 추가하여 충돌 시 피격 되는 방식으로 구현 하였으나 이때 물리적 충돌에 의해 몬스터가 이동 경로에서 조금씩 이탈 하는 문제가 발생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C9E1CF-E3E1-4423-8547-70DE493D3E44}"/>
              </a:ext>
            </a:extLst>
          </p:cNvPr>
          <p:cNvSpPr txBox="1"/>
          <p:nvPr/>
        </p:nvSpPr>
        <p:spPr>
          <a:xfrm>
            <a:off x="1714380" y="2681781"/>
            <a:ext cx="747310" cy="369332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600" dirty="0">
                <a:solidFill>
                  <a:srgbClr val="F0F6FC"/>
                </a:solidFill>
                <a:latin typeface="-apple-system"/>
              </a:rPr>
              <a:t>HIT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!!</a:t>
            </a: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CB3263E0-EE35-49CC-A5EB-0310FB1D2BC6}"/>
              </a:ext>
            </a:extLst>
          </p:cNvPr>
          <p:cNvSpPr/>
          <p:nvPr/>
        </p:nvSpPr>
        <p:spPr>
          <a:xfrm>
            <a:off x="3113105" y="3283213"/>
            <a:ext cx="438150" cy="2286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4FE88F4-A82C-49E7-B005-5B3A8CCF24AE}"/>
              </a:ext>
            </a:extLst>
          </p:cNvPr>
          <p:cNvSpPr/>
          <p:nvPr/>
        </p:nvSpPr>
        <p:spPr>
          <a:xfrm>
            <a:off x="3593089" y="2994701"/>
            <a:ext cx="2265744" cy="98114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/>
              <a:t>ROAD</a:t>
            </a:r>
            <a:endParaRPr lang="ko-KR" altLang="en-US" sz="4000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7361350-08E7-4CC1-A929-6F22DD9C0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917" y="3534914"/>
            <a:ext cx="980459" cy="93493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C0A1AAB3-C782-423C-A37A-BD57FE6DEB7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7399"/>
          <a:stretch/>
        </p:blipFill>
        <p:spPr>
          <a:xfrm>
            <a:off x="6990232" y="2011751"/>
            <a:ext cx="4006276" cy="254292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CF8D2DD-A90F-48D4-B1BC-8B05A7D57E7B}"/>
              </a:ext>
            </a:extLst>
          </p:cNvPr>
          <p:cNvSpPr txBox="1"/>
          <p:nvPr/>
        </p:nvSpPr>
        <p:spPr>
          <a:xfrm>
            <a:off x="6990232" y="1687902"/>
            <a:ext cx="7758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Projectile</a:t>
            </a:r>
            <a:endParaRPr lang="en-US" altLang="ko-KR" sz="12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B26BB4-0817-4FFA-9A78-4E66588E2F85}"/>
              </a:ext>
            </a:extLst>
          </p:cNvPr>
          <p:cNvSpPr txBox="1"/>
          <p:nvPr/>
        </p:nvSpPr>
        <p:spPr>
          <a:xfrm>
            <a:off x="6598844" y="4872183"/>
            <a:ext cx="4734107" cy="1195518"/>
          </a:xfrm>
          <a:prstGeom prst="rect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 anchor="ctr" anchorCtr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타겟과 발사체까지의 사이 거리를 계산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남은 거리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&lt;=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이동해야 할 거리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-&gt;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피격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!</a:t>
            </a:r>
          </a:p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발사체 이동 중 타겟이 사라질 시 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발사체 즉각 파괴 구문 추가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508BD1-76D5-4F64-844A-1376D7F13937}"/>
              </a:ext>
            </a:extLst>
          </p:cNvPr>
          <p:cNvSpPr txBox="1"/>
          <p:nvPr/>
        </p:nvSpPr>
        <p:spPr>
          <a:xfrm>
            <a:off x="8610928" y="2251084"/>
            <a:ext cx="2385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타겟 미 존재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–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발사체 즉각 파괴</a:t>
            </a:r>
            <a:endParaRPr lang="en-US" altLang="ko-KR" sz="12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E92D48F-0FCF-49E2-85E5-29372ED3D551}"/>
              </a:ext>
            </a:extLst>
          </p:cNvPr>
          <p:cNvSpPr txBox="1"/>
          <p:nvPr/>
        </p:nvSpPr>
        <p:spPr>
          <a:xfrm>
            <a:off x="9258051" y="3423134"/>
            <a:ext cx="2232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남은 거리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&lt;=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이동해야 할 거리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r>
              <a:rPr lang="ko-KR" altLang="en-US" sz="1200" i="0" dirty="0">
                <a:solidFill>
                  <a:srgbClr val="F0F6FC"/>
                </a:solidFill>
                <a:effectLst/>
                <a:latin typeface="-apple-system"/>
              </a:rPr>
              <a:t>피격</a:t>
            </a:r>
            <a:r>
              <a:rPr lang="en-US" altLang="ko-KR" sz="1200" i="0" dirty="0">
                <a:solidFill>
                  <a:srgbClr val="F0F6FC"/>
                </a:solidFill>
                <a:effectLst/>
                <a:latin typeface="-apple-system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9CD1D9-201E-4DDA-A70C-7E29AE5A4BC4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주요 코드 및 기능  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문제 해결 사례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60911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781241" y="586509"/>
            <a:ext cx="13669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i="0" dirty="0">
                <a:solidFill>
                  <a:srgbClr val="F0F6FC"/>
                </a:solidFill>
                <a:effectLst/>
                <a:latin typeface="-apple-system"/>
              </a:rPr>
              <a:t>개요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975CE-3883-4070-9C91-84C7E46F899F}"/>
              </a:ext>
            </a:extLst>
          </p:cNvPr>
          <p:cNvSpPr txBox="1"/>
          <p:nvPr/>
        </p:nvSpPr>
        <p:spPr>
          <a:xfrm>
            <a:off x="6234548" y="2323538"/>
            <a:ext cx="1967348" cy="60036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ko-KR" altLang="en-US" sz="1400" b="1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개발 기간 </a:t>
            </a:r>
            <a:endParaRPr lang="en-US" altLang="ko-KR" sz="1400" b="1" dirty="0">
              <a:solidFill>
                <a:srgbClr val="F0F6FC"/>
              </a:solidFill>
              <a:latin typeface="-apple-system"/>
              <a:ea typeface="Arimo Bold" panose="020B0600000101010101" charset="0"/>
              <a:cs typeface="Arimo Bold" panose="020B0600000101010101" charset="0"/>
            </a:endParaRPr>
          </a:p>
          <a:p>
            <a:pPr algn="l"/>
            <a:endParaRPr lang="en-US" altLang="ko-KR" sz="200" b="1" dirty="0">
              <a:solidFill>
                <a:srgbClr val="F0F6FC"/>
              </a:solidFill>
              <a:latin typeface="-apple-system"/>
              <a:ea typeface="Arimo Bold" panose="020B0600000101010101" charset="0"/>
              <a:cs typeface="Arimo Bold" panose="020B0600000101010101" charset="0"/>
            </a:endParaRPr>
          </a:p>
          <a:p>
            <a:pPr algn="l"/>
            <a:r>
              <a:rPr lang="en-US" altLang="ko-KR" sz="1400" b="0" i="0" dirty="0">
                <a:solidFill>
                  <a:srgbClr val="F0F6FC"/>
                </a:solidFill>
                <a:effectLst/>
                <a:latin typeface="-apple-system"/>
              </a:rPr>
              <a:t>2023.04.07-2023.05.04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FEA07D-D79C-47E0-83A8-7239B6F3EA95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i="0" dirty="0">
                <a:solidFill>
                  <a:srgbClr val="F0F6FC"/>
                </a:solidFill>
                <a:effectLst/>
                <a:latin typeface="-apple-system"/>
              </a:rPr>
              <a:t>개요 </a:t>
            </a:r>
            <a:r>
              <a:rPr lang="en-US" altLang="ko-KR" sz="1200" b="1" i="0" dirty="0">
                <a:solidFill>
                  <a:srgbClr val="F0F6FC"/>
                </a:solidFill>
                <a:effectLst/>
                <a:latin typeface="-apple-system"/>
              </a:rPr>
              <a:t>/ </a:t>
            </a:r>
            <a:r>
              <a:rPr lang="ko-KR" altLang="en-US" sz="1200" b="1" i="0" dirty="0">
                <a:solidFill>
                  <a:srgbClr val="F0F6FC"/>
                </a:solidFill>
                <a:effectLst/>
                <a:latin typeface="-apple-system"/>
              </a:rPr>
              <a:t>기술 스택  </a:t>
            </a:r>
            <a:r>
              <a:rPr lang="en-US" altLang="ko-KR" sz="1200" b="1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주요 코드 및 기능   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4F6AE8-9F7D-4A50-825F-72AF89178EA8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CF232F5-90EB-44D2-AA92-E439C293C8E6}"/>
              </a:ext>
            </a:extLst>
          </p:cNvPr>
          <p:cNvSpPr txBox="1"/>
          <p:nvPr/>
        </p:nvSpPr>
        <p:spPr>
          <a:xfrm>
            <a:off x="805099" y="1344818"/>
            <a:ext cx="509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2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07A32B-B55B-4BE5-BDD7-793B1B3F5EE0}"/>
              </a:ext>
            </a:extLst>
          </p:cNvPr>
          <p:cNvSpPr txBox="1"/>
          <p:nvPr/>
        </p:nvSpPr>
        <p:spPr>
          <a:xfrm>
            <a:off x="6234547" y="3064889"/>
            <a:ext cx="5044981" cy="113706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ko-KR" altLang="en-US" sz="1400" b="1" i="0" dirty="0">
                <a:solidFill>
                  <a:srgbClr val="F0F6FC"/>
                </a:solidFill>
                <a:effectLst/>
                <a:latin typeface="-apple-system"/>
                <a:ea typeface="Arimo Bold" panose="020B0600000101010101" charset="0"/>
                <a:cs typeface="Arimo Bold" panose="020B0600000101010101" charset="0"/>
              </a:rPr>
              <a:t>개발 목적 및 동기</a:t>
            </a:r>
            <a:endParaRPr lang="en-US" altLang="ko-KR" sz="1400" b="1" i="0" dirty="0">
              <a:solidFill>
                <a:srgbClr val="F0F6FC"/>
              </a:solidFill>
              <a:effectLst/>
              <a:latin typeface="-apple-system"/>
              <a:ea typeface="Arimo Bold" panose="020B0600000101010101" charset="0"/>
              <a:cs typeface="Arimo Bold" panose="020B0600000101010101" charset="0"/>
            </a:endParaRPr>
          </a:p>
          <a:p>
            <a:pPr algn="l"/>
            <a:endParaRPr lang="en-US" altLang="ko-KR" sz="200" b="1" i="0" dirty="0">
              <a:solidFill>
                <a:srgbClr val="F0F6FC"/>
              </a:solidFill>
              <a:effectLst/>
              <a:latin typeface="-apple-system"/>
              <a:ea typeface="Arimo Bold" panose="020B0600000101010101" charset="0"/>
              <a:cs typeface="Arimo Bold" panose="020B0600000101010101" charset="0"/>
            </a:endParaRPr>
          </a:p>
          <a:p>
            <a:pPr algn="l"/>
            <a:r>
              <a:rPr lang="ko-KR" altLang="en-US" sz="1400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사운드 조절</a:t>
            </a:r>
            <a:r>
              <a:rPr lang="en-US" altLang="ko-KR" sz="1400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, Singleton</a:t>
            </a:r>
            <a:r>
              <a:rPr lang="ko-KR" altLang="en-US" sz="1400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 패턴</a:t>
            </a:r>
            <a:r>
              <a:rPr lang="en-US" altLang="ko-KR" sz="1400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, UI </a:t>
            </a:r>
            <a:r>
              <a:rPr lang="ko-KR" altLang="en-US" sz="1400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상호작용</a:t>
            </a:r>
            <a:r>
              <a:rPr lang="en-US" altLang="ko-KR" sz="1400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,</a:t>
            </a:r>
            <a:r>
              <a:rPr lang="ko-KR" altLang="en-US" sz="1400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 해상도 옵션과 같은 간단한 내용을 짧은 시간에 직접적으로 사용해보기에 가장 적합하다 판단하여 개발을 결심 </a:t>
            </a:r>
            <a:endParaRPr lang="en-US" altLang="ko-KR" sz="1400" dirty="0">
              <a:solidFill>
                <a:srgbClr val="F0F6FC"/>
              </a:solidFill>
              <a:latin typeface="-apple-system"/>
              <a:ea typeface="Arimo Bold" panose="020B0600000101010101" charset="0"/>
              <a:cs typeface="Arimo Bold" panose="020B0600000101010101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F28DFA-4F71-419C-9B61-27EB1E5B5E84}"/>
              </a:ext>
            </a:extLst>
          </p:cNvPr>
          <p:cNvSpPr txBox="1"/>
          <p:nvPr/>
        </p:nvSpPr>
        <p:spPr>
          <a:xfrm>
            <a:off x="6234546" y="4296756"/>
            <a:ext cx="5044981" cy="80171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ko-KR" altLang="en-US" sz="1400" b="1" i="0" dirty="0">
                <a:solidFill>
                  <a:srgbClr val="F0F6FC"/>
                </a:solidFill>
                <a:effectLst/>
                <a:latin typeface="-apple-system"/>
                <a:ea typeface="Arimo Bold" panose="020B0600000101010101" charset="0"/>
                <a:cs typeface="Arimo Bold" panose="020B0600000101010101" charset="0"/>
              </a:rPr>
              <a:t>장르 및 주요 기능 </a:t>
            </a:r>
            <a:r>
              <a:rPr lang="en-US" altLang="ko-KR" sz="1400" b="1" i="0" dirty="0">
                <a:solidFill>
                  <a:srgbClr val="F0F6FC"/>
                </a:solidFill>
                <a:effectLst/>
                <a:latin typeface="-apple-system"/>
                <a:ea typeface="Arimo Bold" panose="020B0600000101010101" charset="0"/>
                <a:cs typeface="Arimo Bold" panose="020B0600000101010101" charset="0"/>
              </a:rPr>
              <a:t>:</a:t>
            </a:r>
          </a:p>
          <a:p>
            <a:pPr algn="l"/>
            <a:endParaRPr lang="en-US" altLang="ko-KR" sz="200" b="1" i="0" dirty="0">
              <a:solidFill>
                <a:srgbClr val="F0F6FC"/>
              </a:solidFill>
              <a:effectLst/>
              <a:latin typeface="-apple-system"/>
              <a:ea typeface="Arimo Bold" panose="020B0600000101010101" charset="0"/>
              <a:cs typeface="Arimo Bold" panose="020B0600000101010101" charset="0"/>
            </a:endParaRPr>
          </a:p>
          <a:p>
            <a:pPr algn="l"/>
            <a:r>
              <a:rPr lang="en-US" altLang="ko-KR" sz="1400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TD(Tower Defense), </a:t>
            </a:r>
            <a:r>
              <a:rPr lang="ko-KR" altLang="en-US" sz="1400" dirty="0">
                <a:solidFill>
                  <a:srgbClr val="F0F6FC"/>
                </a:solidFill>
                <a:latin typeface="-apple-system"/>
                <a:ea typeface="Arimo Bold" panose="020B0600000101010101" charset="0"/>
                <a:cs typeface="Arimo Bold" panose="020B0600000101010101" charset="0"/>
              </a:rPr>
              <a:t>전략적으로 한정된 길을 따라 공격해 오는 적들을 저지하는 게 주 목적</a:t>
            </a:r>
            <a:endParaRPr lang="en-US" altLang="ko-KR" sz="1400" dirty="0">
              <a:solidFill>
                <a:srgbClr val="F0F6FC"/>
              </a:solidFill>
              <a:latin typeface="-apple-system"/>
              <a:ea typeface="Arimo Bold" panose="020B0600000101010101" charset="0"/>
              <a:cs typeface="Arimo Bold" panose="020B0600000101010101" charset="0"/>
            </a:endParaRPr>
          </a:p>
          <a:p>
            <a:pPr algn="l"/>
            <a:endParaRPr lang="en-US" altLang="ko-KR" sz="1800" dirty="0">
              <a:solidFill>
                <a:srgbClr val="F0F6FC"/>
              </a:solidFill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  <a:p>
            <a:pPr algn="l"/>
            <a:endParaRPr lang="en-US" altLang="ko-KR" sz="1800" i="0" dirty="0">
              <a:solidFill>
                <a:srgbClr val="F0F6FC"/>
              </a:solidFill>
              <a:effectLst/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2BA0684-C6D8-4F53-A02F-1DC5E08DD0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055" y="2286594"/>
            <a:ext cx="5044981" cy="283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65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781241" y="586509"/>
            <a:ext cx="2952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i="0">
                <a:solidFill>
                  <a:srgbClr val="F0F6FC"/>
                </a:solidFill>
                <a:effectLst/>
                <a:latin typeface="-apple-system"/>
              </a:rPr>
              <a:t>문제 해결 사례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A0CBC7-A705-4B92-BAD7-FF4756E48EEB}"/>
              </a:ext>
            </a:extLst>
          </p:cNvPr>
          <p:cNvSpPr txBox="1"/>
          <p:nvPr/>
        </p:nvSpPr>
        <p:spPr>
          <a:xfrm>
            <a:off x="663476" y="1250169"/>
            <a:ext cx="3136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i="0" dirty="0">
                <a:solidFill>
                  <a:srgbClr val="F0F6FC"/>
                </a:solidFill>
                <a:effectLst/>
                <a:latin typeface="-apple-system"/>
              </a:rPr>
              <a:t>타워의 몬스터 공격 우선 순위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4B0C20-150F-41F6-A095-FA4ACFFE9D18}"/>
              </a:ext>
            </a:extLst>
          </p:cNvPr>
          <p:cNvSpPr txBox="1"/>
          <p:nvPr/>
        </p:nvSpPr>
        <p:spPr>
          <a:xfrm>
            <a:off x="979094" y="4872183"/>
            <a:ext cx="4734107" cy="1195518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 anchor="ctr" anchorCtr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기존의 경우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타워와 몬스터 사이의 거리가 가장 짧은 몬스터 만을 공격 대상으로 설정하여 집중 적으로 몬스터를 피격하지 못해 난이도가 상승하는 상황이 발생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B2726C-1F5C-42B3-B6F3-739ABBC31F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3865061">
            <a:off x="2829136" y="2668388"/>
            <a:ext cx="825655" cy="108095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46AA491-88AA-406C-8934-6B246FE220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7931" y="2199400"/>
            <a:ext cx="549552" cy="51951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34937FC-FB5B-440D-B682-01C6B83BF4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7931" y="3049382"/>
            <a:ext cx="549552" cy="51951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CC3EAD1-9BCF-4727-B688-3D2DB78C5C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7931" y="3950732"/>
            <a:ext cx="549552" cy="5195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4FF3C94-BD38-4798-839C-E0FECF76FC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0701" y="2507817"/>
            <a:ext cx="549552" cy="519512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C4067D-901D-4409-B1FF-1A973E3BA344}"/>
              </a:ext>
            </a:extLst>
          </p:cNvPr>
          <p:cNvGrpSpPr/>
          <p:nvPr/>
        </p:nvGrpSpPr>
        <p:grpSpPr>
          <a:xfrm>
            <a:off x="1574697" y="2394908"/>
            <a:ext cx="504321" cy="128496"/>
            <a:chOff x="1148267" y="1731260"/>
            <a:chExt cx="1415933" cy="664798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09F26C47-174B-479D-A48B-EC0D7786AB3A}"/>
                </a:ext>
              </a:extLst>
            </p:cNvPr>
            <p:cNvSpPr/>
            <p:nvPr/>
          </p:nvSpPr>
          <p:spPr>
            <a:xfrm>
              <a:off x="1148267" y="1731260"/>
              <a:ext cx="1415933" cy="66479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387E64E0-2D76-46F6-A57D-F7C7B7A8E130}"/>
                </a:ext>
              </a:extLst>
            </p:cNvPr>
            <p:cNvSpPr/>
            <p:nvPr/>
          </p:nvSpPr>
          <p:spPr>
            <a:xfrm>
              <a:off x="1156444" y="1745456"/>
              <a:ext cx="1405660" cy="644365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E4200713-3CCF-4D51-8FAC-96208C3AC101}"/>
                </a:ext>
              </a:extLst>
            </p:cNvPr>
            <p:cNvSpPr/>
            <p:nvPr/>
          </p:nvSpPr>
          <p:spPr>
            <a:xfrm>
              <a:off x="1154348" y="1745456"/>
              <a:ext cx="1229283" cy="644365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6B8603F-8E81-4198-9106-760B11686A77}"/>
              </a:ext>
            </a:extLst>
          </p:cNvPr>
          <p:cNvGrpSpPr/>
          <p:nvPr/>
        </p:nvGrpSpPr>
        <p:grpSpPr>
          <a:xfrm>
            <a:off x="4170546" y="3821260"/>
            <a:ext cx="504321" cy="128496"/>
            <a:chOff x="1148267" y="1731260"/>
            <a:chExt cx="1415933" cy="664798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1776B27C-7EA1-492A-A505-02A67488822F}"/>
                </a:ext>
              </a:extLst>
            </p:cNvPr>
            <p:cNvSpPr/>
            <p:nvPr/>
          </p:nvSpPr>
          <p:spPr>
            <a:xfrm>
              <a:off x="1148267" y="1731260"/>
              <a:ext cx="1415933" cy="66479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CCCCDF0-9D2D-405C-AD4C-5FBF03CF140F}"/>
                </a:ext>
              </a:extLst>
            </p:cNvPr>
            <p:cNvSpPr/>
            <p:nvPr/>
          </p:nvSpPr>
          <p:spPr>
            <a:xfrm>
              <a:off x="1156444" y="1745456"/>
              <a:ext cx="1405660" cy="644365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72E29351-31EE-466D-B76C-C23D23D01B2B}"/>
                </a:ext>
              </a:extLst>
            </p:cNvPr>
            <p:cNvSpPr/>
            <p:nvPr/>
          </p:nvSpPr>
          <p:spPr>
            <a:xfrm>
              <a:off x="1154348" y="1745456"/>
              <a:ext cx="1229283" cy="644365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524EFD6-B6A3-4821-9DF3-9D132DB12F45}"/>
              </a:ext>
            </a:extLst>
          </p:cNvPr>
          <p:cNvGrpSpPr/>
          <p:nvPr/>
        </p:nvGrpSpPr>
        <p:grpSpPr>
          <a:xfrm>
            <a:off x="4169799" y="2936871"/>
            <a:ext cx="504321" cy="128496"/>
            <a:chOff x="1148267" y="1731260"/>
            <a:chExt cx="1415933" cy="664798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726589DE-E3B3-4471-AADE-E9F049C34747}"/>
                </a:ext>
              </a:extLst>
            </p:cNvPr>
            <p:cNvSpPr/>
            <p:nvPr/>
          </p:nvSpPr>
          <p:spPr>
            <a:xfrm>
              <a:off x="1148267" y="1731260"/>
              <a:ext cx="1415933" cy="66479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78F81FB7-A7B3-4596-B0C3-CB403D4148FD}"/>
                </a:ext>
              </a:extLst>
            </p:cNvPr>
            <p:cNvSpPr/>
            <p:nvPr/>
          </p:nvSpPr>
          <p:spPr>
            <a:xfrm>
              <a:off x="1156444" y="1745456"/>
              <a:ext cx="1405660" cy="644365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20901B6D-DABA-47F1-8B64-F3941173C2A2}"/>
                </a:ext>
              </a:extLst>
            </p:cNvPr>
            <p:cNvSpPr/>
            <p:nvPr/>
          </p:nvSpPr>
          <p:spPr>
            <a:xfrm>
              <a:off x="1154348" y="1745456"/>
              <a:ext cx="1229283" cy="644365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43D6F8A-1100-4DED-8A06-E3071346B1CB}"/>
              </a:ext>
            </a:extLst>
          </p:cNvPr>
          <p:cNvGrpSpPr/>
          <p:nvPr/>
        </p:nvGrpSpPr>
        <p:grpSpPr>
          <a:xfrm>
            <a:off x="4169799" y="2078897"/>
            <a:ext cx="504321" cy="128496"/>
            <a:chOff x="1148267" y="1731260"/>
            <a:chExt cx="1415933" cy="664798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AEAE05F3-5538-423F-8D07-91E6867698A6}"/>
                </a:ext>
              </a:extLst>
            </p:cNvPr>
            <p:cNvSpPr/>
            <p:nvPr/>
          </p:nvSpPr>
          <p:spPr>
            <a:xfrm>
              <a:off x="1148267" y="1731260"/>
              <a:ext cx="1415933" cy="66479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A35FAAA9-26BA-4302-8862-E96552AD6A14}"/>
                </a:ext>
              </a:extLst>
            </p:cNvPr>
            <p:cNvSpPr/>
            <p:nvPr/>
          </p:nvSpPr>
          <p:spPr>
            <a:xfrm>
              <a:off x="1156444" y="1745456"/>
              <a:ext cx="1405660" cy="644365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B58BF9C2-6C67-41B0-AABA-CF42E3889276}"/>
                </a:ext>
              </a:extLst>
            </p:cNvPr>
            <p:cNvSpPr/>
            <p:nvPr/>
          </p:nvSpPr>
          <p:spPr>
            <a:xfrm>
              <a:off x="1154348" y="1745457"/>
              <a:ext cx="1405660" cy="644367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3" name="그림 32">
            <a:extLst>
              <a:ext uri="{FF2B5EF4-FFF2-40B4-BE49-F238E27FC236}">
                <a16:creationId xmlns:a16="http://schemas.microsoft.com/office/drawing/2014/main" id="{E5287396-707A-465D-8A81-E4E3151CF6B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2186" b="18908"/>
          <a:stretch/>
        </p:blipFill>
        <p:spPr>
          <a:xfrm>
            <a:off x="5969501" y="1976966"/>
            <a:ext cx="5429060" cy="223352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9E522FA-D661-4725-9D39-21864613301F}"/>
              </a:ext>
            </a:extLst>
          </p:cNvPr>
          <p:cNvSpPr txBox="1"/>
          <p:nvPr/>
        </p:nvSpPr>
        <p:spPr>
          <a:xfrm>
            <a:off x="6326909" y="4872183"/>
            <a:ext cx="4734107" cy="1195518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 anchor="ctr" anchorCtr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최초 공격 대상으로 선정된 타겟을 목표로 설정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(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변수 설정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).</a:t>
            </a:r>
          </a:p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최우선 타겟이 공격 범위 밖으로 벗어나거나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(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타겟과 타워 사이 거리 계산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</a:t>
            </a:r>
          </a:p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HP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가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0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이 되어 파괴된다면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새로이 사이 거리가 가장 짧은 몬스터를 타겟으로 선정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41DDCD0-2A32-46AD-ACF6-7A92E0C94A34}"/>
              </a:ext>
            </a:extLst>
          </p:cNvPr>
          <p:cNvSpPr txBox="1"/>
          <p:nvPr/>
        </p:nvSpPr>
        <p:spPr>
          <a:xfrm>
            <a:off x="8750939" y="2512783"/>
            <a:ext cx="2647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검출된 타겟 들 중 가장 거리가 짧은 타겟을 목표로 설정</a:t>
            </a:r>
            <a:endParaRPr lang="en-US" altLang="ko-KR" sz="12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613AD0E-49CA-4495-98D8-536AB1390C98}"/>
              </a:ext>
            </a:extLst>
          </p:cNvPr>
          <p:cNvSpPr txBox="1"/>
          <p:nvPr/>
        </p:nvSpPr>
        <p:spPr>
          <a:xfrm>
            <a:off x="8970014" y="3510265"/>
            <a:ext cx="1983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타겟이 사라지지 않았다면 최우선 공격 대상</a:t>
            </a:r>
            <a:endParaRPr lang="en-US" altLang="ko-KR" sz="12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E83E636-9226-4933-A284-489C19800ACE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주요 코드 및 기능  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문제 해결 사례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187609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C89E096E-B0DA-4501-BC6D-666418A17DC5}"/>
              </a:ext>
            </a:extLst>
          </p:cNvPr>
          <p:cNvSpPr/>
          <p:nvPr/>
        </p:nvSpPr>
        <p:spPr>
          <a:xfrm>
            <a:off x="3728025" y="2128077"/>
            <a:ext cx="2490794" cy="16960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781241" y="586509"/>
            <a:ext cx="2952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i="0">
                <a:solidFill>
                  <a:srgbClr val="F0F6FC"/>
                </a:solidFill>
                <a:effectLst/>
                <a:latin typeface="-apple-system"/>
              </a:rPr>
              <a:t>문제 해결 사례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97A0F-AE1C-4D60-8284-029BD797F0FF}"/>
              </a:ext>
            </a:extLst>
          </p:cNvPr>
          <p:cNvSpPr txBox="1"/>
          <p:nvPr/>
        </p:nvSpPr>
        <p:spPr>
          <a:xfrm>
            <a:off x="663476" y="1250169"/>
            <a:ext cx="3136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i="0" dirty="0">
                <a:solidFill>
                  <a:srgbClr val="F0F6FC"/>
                </a:solidFill>
                <a:effectLst/>
                <a:latin typeface="-apple-system"/>
              </a:rPr>
              <a:t>해상도 조절 문제</a:t>
            </a:r>
            <a:endParaRPr lang="en-US" altLang="ko-KR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C46269-AB11-458F-9AD6-71F83D987D7F}"/>
              </a:ext>
            </a:extLst>
          </p:cNvPr>
          <p:cNvSpPr txBox="1"/>
          <p:nvPr/>
        </p:nvSpPr>
        <p:spPr>
          <a:xfrm>
            <a:off x="1033371" y="4262776"/>
            <a:ext cx="4734107" cy="1195518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 anchor="ctr" anchorCtr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각 씬 마다 해상도 조절 시 화면의 비율이 깨지는 문제가 발생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CD16D5-BB91-4293-9391-174AFCCADF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9918" y="2271264"/>
            <a:ext cx="1087008" cy="14097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0187807-03D8-4AE9-A39E-FE002D9258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291" y="2208551"/>
            <a:ext cx="2623842" cy="150366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EC3379DE-9034-4E58-B490-317532622EE3}"/>
              </a:ext>
            </a:extLst>
          </p:cNvPr>
          <p:cNvSpPr/>
          <p:nvPr/>
        </p:nvSpPr>
        <p:spPr>
          <a:xfrm>
            <a:off x="3158004" y="2846082"/>
            <a:ext cx="438150" cy="2286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4220094-BC17-4DC6-8E42-F554A00574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1420" y="1989984"/>
            <a:ext cx="3496779" cy="19407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68011A-DA7E-41CB-B2ED-E26181287B3B}"/>
              </a:ext>
            </a:extLst>
          </p:cNvPr>
          <p:cNvSpPr txBox="1"/>
          <p:nvPr/>
        </p:nvSpPr>
        <p:spPr>
          <a:xfrm>
            <a:off x="6462755" y="4254538"/>
            <a:ext cx="4734107" cy="1195518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08000" rIns="144000" bIns="180000" rtlCol="0" anchor="ctr" anchorCtr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최초 타이틀 화면에서만 해상도 조절이 가능하게끔 옵션 패널에서 해상도 조절 메뉴 삭제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EC4308-5A6A-4AE4-8F77-5CB1835BB0F4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주요 코드 및 기능  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문제 해결 사례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5716388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781241" y="586509"/>
            <a:ext cx="37336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i="0" dirty="0">
                <a:solidFill>
                  <a:srgbClr val="F0F6FC"/>
                </a:solidFill>
                <a:effectLst/>
                <a:latin typeface="-apple-system"/>
              </a:rPr>
              <a:t>시연 영상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9240D-A7CE-4BE0-A8F2-02F60CE3E920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주요 코드 및 기능   문제 해결 사례  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시연 영상</a:t>
            </a:r>
            <a:endParaRPr lang="en-US" altLang="ko-KR" sz="1200" b="1" i="0" dirty="0">
              <a:solidFill>
                <a:schemeClr val="bg1"/>
              </a:solidFill>
              <a:effectLst/>
              <a:latin typeface="-apple-system"/>
            </a:endParaRPr>
          </a:p>
        </p:txBody>
      </p:sp>
      <p:pic>
        <p:nvPicPr>
          <p:cNvPr id="3" name="Space_Invasion_Demo Play">
            <a:hlinkClick r:id="" action="ppaction://media"/>
            <a:extLst>
              <a:ext uri="{FF2B5EF4-FFF2-40B4-BE49-F238E27FC236}">
                <a16:creationId xmlns:a16="http://schemas.microsoft.com/office/drawing/2014/main" id="{D05C6A8F-5258-4046-A0A2-E4A28900D9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1139" y="1171284"/>
            <a:ext cx="8429721" cy="474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833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2F2B76-18B0-4A9C-AC91-6F329CB77C07}"/>
              </a:ext>
            </a:extLst>
          </p:cNvPr>
          <p:cNvSpPr txBox="1"/>
          <p:nvPr/>
        </p:nvSpPr>
        <p:spPr>
          <a:xfrm>
            <a:off x="781241" y="586509"/>
            <a:ext cx="37336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i="0" dirty="0">
                <a:solidFill>
                  <a:srgbClr val="F0F6FC"/>
                </a:solidFill>
                <a:effectLst/>
                <a:latin typeface="-apple-system"/>
              </a:rPr>
              <a:t>시연 영상 및 이미지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A842A6-E69F-48F6-9395-AFFD7B1B4D97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주요 코드 및 기능   문제 해결 사례  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시연 영상 및 이미지</a:t>
            </a:r>
            <a:endParaRPr lang="en-US" altLang="ko-KR" sz="1200" b="1" i="0" dirty="0">
              <a:solidFill>
                <a:schemeClr val="bg1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63256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781241" y="586509"/>
            <a:ext cx="2022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i="0" dirty="0">
                <a:solidFill>
                  <a:srgbClr val="F0F6FC"/>
                </a:solidFill>
                <a:effectLst/>
                <a:latin typeface="-apple-system"/>
              </a:rPr>
              <a:t>기술 스택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44F37F-03F6-4A6E-BC88-BE71ED12BF77}"/>
              </a:ext>
            </a:extLst>
          </p:cNvPr>
          <p:cNvSpPr txBox="1"/>
          <p:nvPr/>
        </p:nvSpPr>
        <p:spPr>
          <a:xfrm>
            <a:off x="781241" y="2051350"/>
            <a:ext cx="5093086" cy="2077744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l"/>
            <a:r>
              <a:rPr lang="en-US" altLang="ko-KR" sz="1400" b="1" i="0" dirty="0">
                <a:solidFill>
                  <a:srgbClr val="F0F6FC"/>
                </a:solidFill>
                <a:effectLst/>
                <a:latin typeface="-apple-system"/>
              </a:rPr>
              <a:t>Unity 2022.3.5f1</a:t>
            </a:r>
          </a:p>
          <a:p>
            <a:pPr algn="l"/>
            <a:endParaRPr lang="en-US" altLang="ko-KR" sz="300" b="1" i="0" dirty="0">
              <a:solidFill>
                <a:srgbClr val="F0F6FC"/>
              </a:solidFill>
              <a:effectLst/>
              <a:latin typeface="-apple-system"/>
            </a:endParaRPr>
          </a:p>
          <a:p>
            <a:pPr algn="l"/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게임 오브젝트 관리 및 씬 전환</a:t>
            </a:r>
            <a:endParaRPr lang="en-US" altLang="ko-KR" sz="1400" dirty="0">
              <a:solidFill>
                <a:srgbClr val="F0F6FC"/>
              </a:solidFill>
              <a:latin typeface="-apple-system"/>
            </a:endParaRPr>
          </a:p>
          <a:p>
            <a:pPr algn="l"/>
            <a:r>
              <a:rPr lang="en-US" altLang="ko-KR" sz="1400" dirty="0">
                <a:solidFill>
                  <a:srgbClr val="F0F6FC"/>
                </a:solidFill>
                <a:latin typeface="-apple-system"/>
              </a:rPr>
              <a:t>UI </a:t>
            </a:r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요소 배치 및 인터페이스 디자인</a:t>
            </a:r>
            <a:endParaRPr lang="en-US" altLang="ko-KR" sz="1400" dirty="0">
              <a:solidFill>
                <a:srgbClr val="F0F6FC"/>
              </a:solidFill>
              <a:latin typeface="-apple-system"/>
            </a:endParaRPr>
          </a:p>
          <a:p>
            <a:pPr algn="l"/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물리 엔진을 활용한 타워 및 상호작용 구현</a:t>
            </a:r>
            <a:endParaRPr lang="en-US" altLang="ko-KR" sz="14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40401B-5F70-4007-829B-6C7581DE2A20}"/>
              </a:ext>
            </a:extLst>
          </p:cNvPr>
          <p:cNvSpPr txBox="1"/>
          <p:nvPr/>
        </p:nvSpPr>
        <p:spPr>
          <a:xfrm>
            <a:off x="781242" y="4237547"/>
            <a:ext cx="5093085" cy="838776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l"/>
            <a:r>
              <a:rPr lang="en-US" altLang="ko-KR" sz="1600" i="0" dirty="0">
                <a:solidFill>
                  <a:srgbClr val="F0F6FC"/>
                </a:solidFill>
                <a:effectLst/>
                <a:latin typeface="-apple-system"/>
                <a:ea typeface="Arimo Bold" panose="020B0600000101010101" charset="0"/>
                <a:cs typeface="Arimo Bold" panose="020B0600000101010101" charset="0"/>
              </a:rPr>
              <a:t>Audacity</a:t>
            </a:r>
          </a:p>
          <a:p>
            <a:pPr algn="l"/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전체 게임의 사운드 크기 조정 통일감을 부여</a:t>
            </a:r>
            <a:endParaRPr lang="ko-KR" altLang="en-US" sz="1400" i="0" dirty="0">
              <a:solidFill>
                <a:schemeClr val="bg1"/>
              </a:solidFill>
              <a:effectLst/>
              <a:latin typeface="나눔고딕" panose="020D0604000000000000" pitchFamily="50" charset="-127"/>
              <a:ea typeface="나눔고딕" panose="020D0604000000000000" pitchFamily="50" charset="-127"/>
              <a:cs typeface="Arimo Bold" panose="020B0600000101010101" charset="0"/>
            </a:endParaRPr>
          </a:p>
          <a:p>
            <a:pPr algn="l"/>
            <a:endParaRPr lang="en-US" altLang="ko-KR" sz="1600" i="0" dirty="0">
              <a:solidFill>
                <a:srgbClr val="F0F6FC"/>
              </a:solidFill>
              <a:effectLst/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27A0BF4-E1B3-4807-B5E8-411A9857DF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209" y="2730904"/>
            <a:ext cx="714085" cy="71408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0B2E88-1B9C-4982-AC5D-50F23DA54988}"/>
              </a:ext>
            </a:extLst>
          </p:cNvPr>
          <p:cNvSpPr txBox="1"/>
          <p:nvPr/>
        </p:nvSpPr>
        <p:spPr>
          <a:xfrm>
            <a:off x="781241" y="3047585"/>
            <a:ext cx="3668758" cy="1081508"/>
          </a:xfrm>
          <a:prstGeom prst="rect">
            <a:avLst/>
          </a:prstGeom>
          <a:noFill/>
        </p:spPr>
        <p:txBody>
          <a:bodyPr wrap="square" lIns="144000" tIns="180000" rIns="144000" bIns="180000" rtlCol="0">
            <a:noAutofit/>
          </a:bodyPr>
          <a:lstStyle/>
          <a:p>
            <a:pPr algn="l"/>
            <a:r>
              <a:rPr lang="en-US" altLang="ko-KR" sz="1400" b="1" i="0" dirty="0">
                <a:solidFill>
                  <a:srgbClr val="F0F6FC"/>
                </a:solidFill>
                <a:effectLst/>
                <a:latin typeface="-apple-system"/>
              </a:rPr>
              <a:t>Unity Animator</a:t>
            </a:r>
          </a:p>
          <a:p>
            <a:pPr algn="l"/>
            <a:endParaRPr lang="en-US" altLang="ko-KR" sz="300" b="1" i="0" dirty="0">
              <a:solidFill>
                <a:srgbClr val="F0F6FC"/>
              </a:solidFill>
              <a:effectLst/>
              <a:latin typeface="-apple-system"/>
            </a:endParaRPr>
          </a:p>
          <a:p>
            <a:pPr algn="l"/>
            <a:r>
              <a:rPr lang="ko-KR" altLang="en-US" sz="1400" b="0" i="0" dirty="0">
                <a:solidFill>
                  <a:srgbClr val="F0F6FC"/>
                </a:solidFill>
                <a:effectLst/>
                <a:latin typeface="-apple-system"/>
              </a:rPr>
              <a:t>피격 및 카메라 흔들림</a:t>
            </a:r>
            <a:endParaRPr lang="en-US" altLang="ko-KR" sz="1400" dirty="0">
              <a:solidFill>
                <a:srgbClr val="F0F6FC"/>
              </a:solidFill>
              <a:latin typeface="-apple-system"/>
            </a:endParaRPr>
          </a:p>
          <a:p>
            <a:pPr algn="l"/>
            <a:r>
              <a:rPr lang="ko-KR" altLang="en-US" sz="1400" b="0" i="0" dirty="0">
                <a:solidFill>
                  <a:srgbClr val="F0F6FC"/>
                </a:solidFill>
                <a:effectLst/>
                <a:latin typeface="-apple-system"/>
              </a:rPr>
              <a:t>타워 공격 애니메이션 전환 및 트리거 적용</a:t>
            </a:r>
            <a:endParaRPr lang="en-US" altLang="ko-KR" sz="1400" b="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E925E1-CE09-414A-95D3-0C403B1DFB51}"/>
              </a:ext>
            </a:extLst>
          </p:cNvPr>
          <p:cNvSpPr txBox="1"/>
          <p:nvPr/>
        </p:nvSpPr>
        <p:spPr>
          <a:xfrm>
            <a:off x="6096000" y="2051350"/>
            <a:ext cx="5093086" cy="1144432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l"/>
            <a:r>
              <a:rPr lang="en-US" altLang="ko-KR" sz="1600" b="1" dirty="0">
                <a:solidFill>
                  <a:srgbClr val="F0F6FC"/>
                </a:solidFill>
                <a:latin typeface="-apple-system"/>
              </a:rPr>
              <a:t>Visual Studio 2022</a:t>
            </a:r>
          </a:p>
          <a:p>
            <a:pPr algn="l"/>
            <a:endParaRPr lang="en-US" altLang="ko-KR" sz="300" b="1" dirty="0">
              <a:solidFill>
                <a:srgbClr val="F0F6FC"/>
              </a:solidFill>
              <a:latin typeface="-apple-system"/>
            </a:endParaRPr>
          </a:p>
          <a:p>
            <a:pPr algn="l"/>
            <a:r>
              <a:rPr lang="ko-KR" altLang="en-US" sz="1400" b="0" i="0" dirty="0">
                <a:solidFill>
                  <a:srgbClr val="F0F6FC"/>
                </a:solidFill>
                <a:effectLst/>
                <a:latin typeface="-apple-system"/>
              </a:rPr>
              <a:t>게임 로직 작성과 디버깅을 위한 주요 코드 편집</a:t>
            </a:r>
            <a:endParaRPr lang="en-US" altLang="ko-KR" sz="1400" b="0" i="0" dirty="0">
              <a:solidFill>
                <a:srgbClr val="F0F6FC"/>
              </a:solidFill>
              <a:effectLst/>
              <a:latin typeface="-apple-system"/>
            </a:endParaRPr>
          </a:p>
          <a:p>
            <a:pPr algn="l"/>
            <a:r>
              <a:rPr lang="en-US" altLang="ko-KR" sz="1400" dirty="0">
                <a:solidFill>
                  <a:srgbClr val="F0F6FC"/>
                </a:solidFill>
                <a:latin typeface="-apple-system"/>
              </a:rPr>
              <a:t>Unity</a:t>
            </a:r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와 통합하여 효율적인 개발 워크 플로우 사용</a:t>
            </a:r>
            <a:endParaRPr lang="en-US" altLang="ko-KR" sz="1400" b="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C91D980-BC54-4B41-AD01-0B2950ADBD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37" y="2296293"/>
            <a:ext cx="654545" cy="65454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FF05AC1-A3F2-4D50-B54F-DD93EC842F2E}"/>
              </a:ext>
            </a:extLst>
          </p:cNvPr>
          <p:cNvSpPr txBox="1"/>
          <p:nvPr/>
        </p:nvSpPr>
        <p:spPr>
          <a:xfrm>
            <a:off x="6096001" y="3365023"/>
            <a:ext cx="5093085" cy="1711299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l"/>
            <a:r>
              <a:rPr lang="en-US" altLang="ko-KR" sz="1600" b="1" dirty="0">
                <a:solidFill>
                  <a:srgbClr val="F0F6FC"/>
                </a:solidFill>
                <a:latin typeface="-apple-system"/>
              </a:rPr>
              <a:t>C#</a:t>
            </a:r>
          </a:p>
          <a:p>
            <a:pPr algn="l"/>
            <a:endParaRPr lang="en-US" altLang="ko-KR" sz="400" b="1" dirty="0">
              <a:solidFill>
                <a:srgbClr val="F0F6FC"/>
              </a:solidFill>
              <a:latin typeface="-apple-system"/>
            </a:endParaRPr>
          </a:p>
          <a:p>
            <a:pPr algn="l"/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게임 상태 전환</a:t>
            </a:r>
            <a:r>
              <a:rPr lang="en-US" altLang="ko-KR" sz="14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로직 구현</a:t>
            </a:r>
            <a:endParaRPr lang="en-US" altLang="ko-KR" sz="1400" dirty="0">
              <a:solidFill>
                <a:srgbClr val="F0F6FC"/>
              </a:solidFill>
              <a:latin typeface="-apple-system"/>
            </a:endParaRPr>
          </a:p>
          <a:p>
            <a:pPr algn="l"/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타워 및 적의 행동 정의 스크립트 작성</a:t>
            </a:r>
            <a:endParaRPr lang="en-US" altLang="ko-KR" sz="1400" dirty="0">
              <a:solidFill>
                <a:srgbClr val="F0F6FC"/>
              </a:solidFill>
              <a:latin typeface="-apple-system"/>
            </a:endParaRPr>
          </a:p>
          <a:p>
            <a:pPr algn="l"/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사운드 매니저</a:t>
            </a:r>
            <a:r>
              <a:rPr lang="en-US" altLang="ko-KR" sz="1400" dirty="0">
                <a:solidFill>
                  <a:srgbClr val="F0F6FC"/>
                </a:solidFill>
                <a:latin typeface="-apple-system"/>
              </a:rPr>
              <a:t>, </a:t>
            </a:r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게임 매니저 등의 관리 스크립트 작성</a:t>
            </a:r>
            <a:endParaRPr lang="en-US" altLang="ko-KR" sz="1400" dirty="0">
              <a:solidFill>
                <a:srgbClr val="F0F6FC"/>
              </a:solidFill>
              <a:latin typeface="-apple-system"/>
            </a:endParaRPr>
          </a:p>
          <a:p>
            <a:pPr algn="l"/>
            <a:r>
              <a:rPr lang="en-US" altLang="ko-KR" sz="1400" dirty="0">
                <a:solidFill>
                  <a:srgbClr val="F0F6FC"/>
                </a:solidFill>
                <a:latin typeface="-apple-system"/>
              </a:rPr>
              <a:t>UI</a:t>
            </a:r>
            <a:r>
              <a:rPr lang="ko-KR" altLang="en-US" sz="1400" dirty="0">
                <a:solidFill>
                  <a:srgbClr val="F0F6FC"/>
                </a:solidFill>
                <a:latin typeface="-apple-system"/>
              </a:rPr>
              <a:t> 상호작용 스크립트 작성</a:t>
            </a:r>
            <a:endParaRPr lang="en-US" altLang="ko-KR" sz="1400" dirty="0">
              <a:solidFill>
                <a:srgbClr val="F0F6FC"/>
              </a:solidFill>
              <a:latin typeface="-apple-system"/>
            </a:endParaRPr>
          </a:p>
          <a:p>
            <a:pPr algn="l"/>
            <a:endParaRPr lang="en-US" altLang="ko-KR" sz="1600" i="0" dirty="0">
              <a:solidFill>
                <a:srgbClr val="F0F6FC"/>
              </a:solidFill>
              <a:effectLst/>
              <a:latin typeface="Arimo Bold" panose="020B0600000101010101" charset="0"/>
              <a:ea typeface="Arimo Bold" panose="020B0600000101010101" charset="0"/>
              <a:cs typeface="Arimo Bold" panose="020B0600000101010101" charset="0"/>
            </a:endParaRPr>
          </a:p>
        </p:txBody>
      </p:sp>
      <p:pic>
        <p:nvPicPr>
          <p:cNvPr id="8" name="Picture 24">
            <a:extLst>
              <a:ext uri="{FF2B5EF4-FFF2-40B4-BE49-F238E27FC236}">
                <a16:creationId xmlns:a16="http://schemas.microsoft.com/office/drawing/2014/main" id="{E22FD950-0872-4C95-893D-3A4041705BF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1872" b="1872"/>
          <a:stretch>
            <a:fillRect/>
          </a:stretch>
        </p:blipFill>
        <p:spPr>
          <a:xfrm>
            <a:off x="10376737" y="3928290"/>
            <a:ext cx="618513" cy="61851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C306A8E-352F-4899-9F89-8A3C4458FA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425" y="4324506"/>
            <a:ext cx="664857" cy="66485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4E9DB15-F9B5-4A2D-817C-9835306F9F33}"/>
              </a:ext>
            </a:extLst>
          </p:cNvPr>
          <p:cNvSpPr txBox="1"/>
          <p:nvPr/>
        </p:nvSpPr>
        <p:spPr>
          <a:xfrm>
            <a:off x="805099" y="1344818"/>
            <a:ext cx="509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F0F6FC"/>
                </a:solidFill>
                <a:latin typeface="-apple-system"/>
              </a:rPr>
              <a:t>사용 툴 및 언어</a:t>
            </a:r>
            <a:endParaRPr lang="en-US" altLang="ko-KR" sz="2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BBB7D1-06E9-4D13-85BB-C1198F77727F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i="0" dirty="0">
                <a:solidFill>
                  <a:srgbClr val="F0F6FC"/>
                </a:solidFill>
                <a:effectLst/>
                <a:latin typeface="-apple-system"/>
              </a:rPr>
              <a:t>개요 </a:t>
            </a:r>
            <a:r>
              <a:rPr lang="en-US" altLang="ko-KR" sz="1200" b="1" i="0" dirty="0">
                <a:solidFill>
                  <a:srgbClr val="F0F6FC"/>
                </a:solidFill>
                <a:effectLst/>
                <a:latin typeface="-apple-system"/>
              </a:rPr>
              <a:t>/ </a:t>
            </a:r>
            <a:r>
              <a:rPr lang="ko-KR" altLang="en-US" sz="1200" b="1" i="0" dirty="0">
                <a:solidFill>
                  <a:srgbClr val="F0F6FC"/>
                </a:solidFill>
                <a:effectLst/>
                <a:latin typeface="-apple-system"/>
              </a:rPr>
              <a:t>기술 스택  </a:t>
            </a:r>
            <a:r>
              <a:rPr lang="en-US" altLang="ko-KR" sz="1200" b="1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주요 코드 및 기능   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304422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2C385-F50E-4E01-95BD-51BF5EB9F9F0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44F37F-03F6-4A6E-BC88-BE71ED12BF77}"/>
              </a:ext>
            </a:extLst>
          </p:cNvPr>
          <p:cNvSpPr txBox="1"/>
          <p:nvPr/>
        </p:nvSpPr>
        <p:spPr>
          <a:xfrm>
            <a:off x="4614272" y="1619502"/>
            <a:ext cx="3240547" cy="1954972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‘Category’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통해 해당 스테이지의 난이도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, Wave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를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Update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를 통해 실시간으로 받아와 현재 진행 상태 확인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.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4EFA85A-FA23-4F53-AB99-6F61F0FC2C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892" y="1616662"/>
            <a:ext cx="3755697" cy="38464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89718A1-DAE1-46D4-97A6-E452CC3D0B82}"/>
              </a:ext>
            </a:extLst>
          </p:cNvPr>
          <p:cNvSpPr txBox="1"/>
          <p:nvPr/>
        </p:nvSpPr>
        <p:spPr>
          <a:xfrm>
            <a:off x="663477" y="1250169"/>
            <a:ext cx="168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 err="1">
                <a:solidFill>
                  <a:srgbClr val="F0F6FC"/>
                </a:solidFill>
                <a:latin typeface="-apple-system"/>
              </a:rPr>
              <a:t>MonsterSpawn</a:t>
            </a:r>
            <a:endParaRPr lang="en-US" altLang="ko-KR" sz="18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E726128-D8C4-4E90-91ED-81928D5E79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6502" y="1616662"/>
            <a:ext cx="2514831" cy="195781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16FDCE8D-63B5-4E10-A081-9F3543AC4257}"/>
              </a:ext>
            </a:extLst>
          </p:cNvPr>
          <p:cNvSpPr/>
          <p:nvPr/>
        </p:nvSpPr>
        <p:spPr>
          <a:xfrm>
            <a:off x="1217707" y="2196061"/>
            <a:ext cx="699272" cy="156295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2EB3A1A5-D427-4F40-9DDB-F0FEF066FE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4272" y="3636012"/>
            <a:ext cx="2811534" cy="1827125"/>
          </a:xfrm>
          <a:prstGeom prst="rect">
            <a:avLst/>
          </a:prstGeom>
        </p:spPr>
      </p:pic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5CCDD8BA-7CD7-4B74-9508-80347AA2D63F}"/>
              </a:ext>
            </a:extLst>
          </p:cNvPr>
          <p:cNvCxnSpPr>
            <a:cxnSpLocks/>
          </p:cNvCxnSpPr>
          <p:nvPr/>
        </p:nvCxnSpPr>
        <p:spPr>
          <a:xfrm flipV="1">
            <a:off x="1916979" y="1873058"/>
            <a:ext cx="2812039" cy="39238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3C99F4C1-4398-4252-8DCC-F59D672B9709}"/>
              </a:ext>
            </a:extLst>
          </p:cNvPr>
          <p:cNvGrpSpPr/>
          <p:nvPr/>
        </p:nvGrpSpPr>
        <p:grpSpPr>
          <a:xfrm>
            <a:off x="5079999" y="1188024"/>
            <a:ext cx="3980875" cy="585358"/>
            <a:chOff x="5079999" y="1188024"/>
            <a:chExt cx="3980875" cy="585358"/>
          </a:xfrm>
        </p:grpSpPr>
        <p:sp>
          <p:nvSpPr>
            <p:cNvPr id="38" name="왼쪽 대괄호 37">
              <a:extLst>
                <a:ext uri="{FF2B5EF4-FFF2-40B4-BE49-F238E27FC236}">
                  <a16:creationId xmlns:a16="http://schemas.microsoft.com/office/drawing/2014/main" id="{A2E2E572-7DB4-41AA-8D36-E454D414405B}"/>
                </a:ext>
              </a:extLst>
            </p:cNvPr>
            <p:cNvSpPr/>
            <p:nvPr/>
          </p:nvSpPr>
          <p:spPr>
            <a:xfrm rot="5400000">
              <a:off x="6856117" y="-588094"/>
              <a:ext cx="428640" cy="3980875"/>
            </a:xfrm>
            <a:prstGeom prst="leftBracket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78E95C84-E0B7-4AAC-AA01-7A0680C432C3}"/>
                </a:ext>
              </a:extLst>
            </p:cNvPr>
            <p:cNvCxnSpPr>
              <a:stCxn id="38" idx="2"/>
            </p:cNvCxnSpPr>
            <p:nvPr/>
          </p:nvCxnSpPr>
          <p:spPr>
            <a:xfrm>
              <a:off x="5080000" y="1616664"/>
              <a:ext cx="0" cy="156718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E2EB465-0142-4656-9A99-DE9E7CD3130C}"/>
              </a:ext>
            </a:extLst>
          </p:cNvPr>
          <p:cNvSpPr/>
          <p:nvPr/>
        </p:nvSpPr>
        <p:spPr>
          <a:xfrm>
            <a:off x="8711239" y="1616662"/>
            <a:ext cx="613736" cy="119269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1EF5D8F-258F-4FA7-BC7C-29D7A11C7A79}"/>
              </a:ext>
            </a:extLst>
          </p:cNvPr>
          <p:cNvSpPr txBox="1"/>
          <p:nvPr/>
        </p:nvSpPr>
        <p:spPr>
          <a:xfrm>
            <a:off x="4729018" y="2431828"/>
            <a:ext cx="3033438" cy="812327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SpawnWave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’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현재 스테이지와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Wave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에 맞는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Monster </a:t>
            </a:r>
            <a:r>
              <a:rPr lang="ko-KR" altLang="en-US" sz="1200" dirty="0" err="1">
                <a:solidFill>
                  <a:srgbClr val="F0F6FC"/>
                </a:solidFill>
                <a:latin typeface="-apple-system"/>
              </a:rPr>
              <a:t>스폰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수에 맞게 몬스터를 소환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(‘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SpawnEnemy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통해 몬스터 오브젝트의 인스턴스를 생성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F989959C-C3E3-4257-B18C-BB371538969C}"/>
              </a:ext>
            </a:extLst>
          </p:cNvPr>
          <p:cNvCxnSpPr/>
          <p:nvPr/>
        </p:nvCxnSpPr>
        <p:spPr>
          <a:xfrm>
            <a:off x="4729018" y="2431828"/>
            <a:ext cx="30018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그림 47">
            <a:extLst>
              <a:ext uri="{FF2B5EF4-FFF2-40B4-BE49-F238E27FC236}">
                <a16:creationId xmlns:a16="http://schemas.microsoft.com/office/drawing/2014/main" id="{A3316A4C-A4F9-4131-AEAB-A9613FB74F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20571" y="5524675"/>
            <a:ext cx="6283769" cy="648267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8D75D9AE-0C27-4EF4-B915-75A9F363B795}"/>
              </a:ext>
            </a:extLst>
          </p:cNvPr>
          <p:cNvSpPr/>
          <p:nvPr/>
        </p:nvSpPr>
        <p:spPr>
          <a:xfrm>
            <a:off x="5233551" y="3648070"/>
            <a:ext cx="638612" cy="125420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3C0FCEA4-8472-4406-B65B-38FBE5ED995E}"/>
              </a:ext>
            </a:extLst>
          </p:cNvPr>
          <p:cNvGrpSpPr/>
          <p:nvPr/>
        </p:nvGrpSpPr>
        <p:grpSpPr>
          <a:xfrm>
            <a:off x="4614272" y="2595567"/>
            <a:ext cx="826388" cy="1052503"/>
            <a:chOff x="4614272" y="2595567"/>
            <a:chExt cx="826388" cy="1052503"/>
          </a:xfrm>
        </p:grpSpPr>
        <p:cxnSp>
          <p:nvCxnSpPr>
            <p:cNvPr id="51" name="연결선: 꺾임 50">
              <a:extLst>
                <a:ext uri="{FF2B5EF4-FFF2-40B4-BE49-F238E27FC236}">
                  <a16:creationId xmlns:a16="http://schemas.microsoft.com/office/drawing/2014/main" id="{3808FBFC-754C-4DF5-8001-314747EA47A3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rot="10800000" flipH="1" flipV="1">
              <a:off x="4614272" y="2596988"/>
              <a:ext cx="826388" cy="1051082"/>
            </a:xfrm>
            <a:prstGeom prst="bentConnector4">
              <a:avLst>
                <a:gd name="adj1" fmla="val -27663"/>
                <a:gd name="adj2" fmla="val 67500"/>
              </a:avLst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3C2BBB5D-A81E-4D1B-936A-D4A08F63261F}"/>
                </a:ext>
              </a:extLst>
            </p:cNvPr>
            <p:cNvCxnSpPr>
              <a:stCxn id="11" idx="1"/>
            </p:cNvCxnSpPr>
            <p:nvPr/>
          </p:nvCxnSpPr>
          <p:spPr>
            <a:xfrm flipV="1">
              <a:off x="4614272" y="2595567"/>
              <a:ext cx="241944" cy="142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4945B32-D9DC-4BFC-BAC9-365F781D41F6}"/>
              </a:ext>
            </a:extLst>
          </p:cNvPr>
          <p:cNvSpPr/>
          <p:nvPr/>
        </p:nvSpPr>
        <p:spPr>
          <a:xfrm>
            <a:off x="5321586" y="5524674"/>
            <a:ext cx="638612" cy="145303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27B1FBBE-3B1E-4BAB-9559-70DB49A7237C}"/>
              </a:ext>
            </a:extLst>
          </p:cNvPr>
          <p:cNvSpPr/>
          <p:nvPr/>
        </p:nvSpPr>
        <p:spPr>
          <a:xfrm>
            <a:off x="5027465" y="4820968"/>
            <a:ext cx="709759" cy="147907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5202515-A535-463E-A572-DF46D1CF5714}"/>
              </a:ext>
            </a:extLst>
          </p:cNvPr>
          <p:cNvSpPr/>
          <p:nvPr/>
        </p:nvSpPr>
        <p:spPr>
          <a:xfrm>
            <a:off x="4767263" y="1820945"/>
            <a:ext cx="635790" cy="170324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025A582-0435-4D4B-B666-88CA3DC40EC2}"/>
              </a:ext>
            </a:extLst>
          </p:cNvPr>
          <p:cNvSpPr/>
          <p:nvPr/>
        </p:nvSpPr>
        <p:spPr>
          <a:xfrm>
            <a:off x="4909904" y="2512898"/>
            <a:ext cx="827320" cy="175388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D83926C3-2415-4C82-B0A1-E3FF095C2AA8}"/>
              </a:ext>
            </a:extLst>
          </p:cNvPr>
          <p:cNvSpPr/>
          <p:nvPr/>
        </p:nvSpPr>
        <p:spPr>
          <a:xfrm>
            <a:off x="4977898" y="2891466"/>
            <a:ext cx="927601" cy="17538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A558B714-9273-4BC9-8112-018A2E91FAB1}"/>
              </a:ext>
            </a:extLst>
          </p:cNvPr>
          <p:cNvGrpSpPr/>
          <p:nvPr/>
        </p:nvGrpSpPr>
        <p:grpSpPr>
          <a:xfrm>
            <a:off x="4263530" y="2973687"/>
            <a:ext cx="763935" cy="1920289"/>
            <a:chOff x="4263530" y="2973687"/>
            <a:chExt cx="763935" cy="1920289"/>
          </a:xfrm>
        </p:grpSpPr>
        <p:sp>
          <p:nvSpPr>
            <p:cNvPr id="65" name="왼쪽 대괄호 64">
              <a:extLst>
                <a:ext uri="{FF2B5EF4-FFF2-40B4-BE49-F238E27FC236}">
                  <a16:creationId xmlns:a16="http://schemas.microsoft.com/office/drawing/2014/main" id="{3081478A-EB61-43B4-9B44-41565AED2E8E}"/>
                </a:ext>
              </a:extLst>
            </p:cNvPr>
            <p:cNvSpPr/>
            <p:nvPr/>
          </p:nvSpPr>
          <p:spPr>
            <a:xfrm>
              <a:off x="4263530" y="2973687"/>
              <a:ext cx="592686" cy="1920289"/>
            </a:xfrm>
            <a:prstGeom prst="leftBracket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F2EE59C5-956B-457B-9B3A-7051AF025B83}"/>
                </a:ext>
              </a:extLst>
            </p:cNvPr>
            <p:cNvCxnSpPr/>
            <p:nvPr/>
          </p:nvCxnSpPr>
          <p:spPr>
            <a:xfrm>
              <a:off x="4856216" y="4893976"/>
              <a:ext cx="17124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17C8F2E4-654E-4CF2-A594-BEC951B7CB78}"/>
              </a:ext>
            </a:extLst>
          </p:cNvPr>
          <p:cNvCxnSpPr>
            <a:stCxn id="61" idx="2"/>
            <a:endCxn id="60" idx="0"/>
          </p:cNvCxnSpPr>
          <p:nvPr/>
        </p:nvCxnSpPr>
        <p:spPr>
          <a:xfrm rot="16200000" flipH="1">
            <a:off x="5233719" y="5117500"/>
            <a:ext cx="555799" cy="25854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FD828502-4039-4988-881A-88891ECFE0B5}"/>
              </a:ext>
            </a:extLst>
          </p:cNvPr>
          <p:cNvSpPr txBox="1"/>
          <p:nvPr/>
        </p:nvSpPr>
        <p:spPr>
          <a:xfrm>
            <a:off x="7597055" y="4788470"/>
            <a:ext cx="3356851" cy="440753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편하게 관리 하기 위해 특정 오브젝트를 부모로 하여 </a:t>
            </a:r>
            <a:r>
              <a:rPr lang="ko-KR" altLang="en-US" sz="1200" dirty="0" err="1">
                <a:solidFill>
                  <a:srgbClr val="F0F6FC"/>
                </a:solidFill>
                <a:latin typeface="-apple-system"/>
              </a:rPr>
              <a:t>스폰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위치에서 인스턴스 생성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.</a:t>
            </a:r>
          </a:p>
        </p:txBody>
      </p: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D87B6473-DB6F-4899-9E5C-03A234D81327}"/>
              </a:ext>
            </a:extLst>
          </p:cNvPr>
          <p:cNvCxnSpPr/>
          <p:nvPr/>
        </p:nvCxnSpPr>
        <p:spPr>
          <a:xfrm rot="16200000" flipV="1">
            <a:off x="7712217" y="5247844"/>
            <a:ext cx="440752" cy="403514"/>
          </a:xfrm>
          <a:prstGeom prst="bentConnector3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타원 74">
            <a:extLst>
              <a:ext uri="{FF2B5EF4-FFF2-40B4-BE49-F238E27FC236}">
                <a16:creationId xmlns:a16="http://schemas.microsoft.com/office/drawing/2014/main" id="{67A14A0F-87B8-4E29-B820-0A7592954F09}"/>
              </a:ext>
            </a:extLst>
          </p:cNvPr>
          <p:cNvSpPr/>
          <p:nvPr/>
        </p:nvSpPr>
        <p:spPr>
          <a:xfrm>
            <a:off x="8074025" y="5668448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D19C121-8ABA-49D7-9152-8510DC02B023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040268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9718A1-DAE1-46D4-97A6-E452CC3D0B82}"/>
              </a:ext>
            </a:extLst>
          </p:cNvPr>
          <p:cNvSpPr txBox="1"/>
          <p:nvPr/>
        </p:nvSpPr>
        <p:spPr>
          <a:xfrm>
            <a:off x="663477" y="1250169"/>
            <a:ext cx="168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solidFill>
                  <a:srgbClr val="F0F6FC"/>
                </a:solidFill>
                <a:latin typeface="-apple-system"/>
              </a:rPr>
              <a:t>Tower</a:t>
            </a:r>
            <a:endParaRPr lang="en-US" altLang="ko-KR" sz="18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16F41AD2-86A8-4351-B2D3-795655539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41" y="1698386"/>
            <a:ext cx="3883924" cy="15920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144F37F-03F6-4A6E-BC88-BE71ED12BF77}"/>
              </a:ext>
            </a:extLst>
          </p:cNvPr>
          <p:cNvSpPr txBox="1"/>
          <p:nvPr/>
        </p:nvSpPr>
        <p:spPr>
          <a:xfrm>
            <a:off x="781241" y="3369330"/>
            <a:ext cx="3291995" cy="1954972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타워 생성 시 타워의 종류에 따른 공격 속도를 고유 값으로 설정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, 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InvokeRepeating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을 사용하여 반복적으로 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UpdateTarget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함수를 실행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37F2F086-7AAC-4969-B9E3-5A927A6FB8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2307" y="1698386"/>
            <a:ext cx="5429060" cy="3791725"/>
          </a:xfrm>
          <a:prstGeom prst="rect">
            <a:avLst/>
          </a:prstGeom>
        </p:spPr>
      </p:pic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22805F35-194E-449D-9C3F-8AD6F43D4296}"/>
              </a:ext>
            </a:extLst>
          </p:cNvPr>
          <p:cNvCxnSpPr/>
          <p:nvPr/>
        </p:nvCxnSpPr>
        <p:spPr>
          <a:xfrm>
            <a:off x="927965" y="4222528"/>
            <a:ext cx="30018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4F29AFD5-19C3-40D4-9EAC-2E703EFA6C8C}"/>
              </a:ext>
            </a:extLst>
          </p:cNvPr>
          <p:cNvSpPr txBox="1"/>
          <p:nvPr/>
        </p:nvSpPr>
        <p:spPr>
          <a:xfrm>
            <a:off x="827007" y="4301414"/>
            <a:ext cx="3033438" cy="812327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enemyTag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에 해당하는 오브젝트를 찾아 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‘enemies’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 담아 두고 자신과 거리가 가장 가까운 타겟을 설정 해서 현재 타겟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(‘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nearestEnemy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’)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로 설정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83129DC-E44B-4601-B1CB-C86847384A35}"/>
              </a:ext>
            </a:extLst>
          </p:cNvPr>
          <p:cNvSpPr/>
          <p:nvPr/>
        </p:nvSpPr>
        <p:spPr>
          <a:xfrm>
            <a:off x="2149163" y="3746134"/>
            <a:ext cx="1110266" cy="156295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2A0AB5FA-A05B-46CC-915F-30E3CA88BAE4}"/>
              </a:ext>
            </a:extLst>
          </p:cNvPr>
          <p:cNvSpPr/>
          <p:nvPr/>
        </p:nvSpPr>
        <p:spPr>
          <a:xfrm>
            <a:off x="1075625" y="2755632"/>
            <a:ext cx="3505899" cy="156295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4D8C992-9E55-4421-AE13-7DCFDF905246}"/>
              </a:ext>
            </a:extLst>
          </p:cNvPr>
          <p:cNvCxnSpPr>
            <a:cxnSpLocks/>
            <a:endCxn id="54" idx="0"/>
          </p:cNvCxnSpPr>
          <p:nvPr/>
        </p:nvCxnSpPr>
        <p:spPr>
          <a:xfrm>
            <a:off x="2704296" y="2911927"/>
            <a:ext cx="0" cy="834207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099A94B-E029-42EA-9D7B-E7C7C5F9A1B5}"/>
              </a:ext>
            </a:extLst>
          </p:cNvPr>
          <p:cNvSpPr/>
          <p:nvPr/>
        </p:nvSpPr>
        <p:spPr>
          <a:xfrm>
            <a:off x="5108024" y="1698386"/>
            <a:ext cx="809860" cy="175388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8197139-9752-4C4B-9FA2-78ACCD6A50E7}"/>
              </a:ext>
            </a:extLst>
          </p:cNvPr>
          <p:cNvSpPr/>
          <p:nvPr/>
        </p:nvSpPr>
        <p:spPr>
          <a:xfrm>
            <a:off x="2037512" y="3934401"/>
            <a:ext cx="935589" cy="175388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C902D90C-0A7E-4017-9621-5385F1F217E4}"/>
              </a:ext>
            </a:extLst>
          </p:cNvPr>
          <p:cNvCxnSpPr>
            <a:cxnSpLocks/>
            <a:stCxn id="57" idx="2"/>
            <a:endCxn id="56" idx="1"/>
          </p:cNvCxnSpPr>
          <p:nvPr/>
        </p:nvCxnSpPr>
        <p:spPr>
          <a:xfrm rot="5400000" flipH="1" flipV="1">
            <a:off x="2644810" y="1646576"/>
            <a:ext cx="2323709" cy="2602717"/>
          </a:xfrm>
          <a:prstGeom prst="bentConnector4">
            <a:avLst>
              <a:gd name="adj1" fmla="val -9838"/>
              <a:gd name="adj2" fmla="val 80634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6" name="타원 65">
            <a:extLst>
              <a:ext uri="{FF2B5EF4-FFF2-40B4-BE49-F238E27FC236}">
                <a16:creationId xmlns:a16="http://schemas.microsoft.com/office/drawing/2014/main" id="{0A21E9B3-69ED-4E91-A807-B3D38CFAD3B5}"/>
              </a:ext>
            </a:extLst>
          </p:cNvPr>
          <p:cNvSpPr/>
          <p:nvPr/>
        </p:nvSpPr>
        <p:spPr>
          <a:xfrm>
            <a:off x="5194549" y="3254458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F6B73108-DDA0-4824-9DED-FA97FB972C91}"/>
              </a:ext>
            </a:extLst>
          </p:cNvPr>
          <p:cNvCxnSpPr>
            <a:cxnSpLocks/>
            <a:stCxn id="11" idx="2"/>
            <a:endCxn id="66" idx="4"/>
          </p:cNvCxnSpPr>
          <p:nvPr/>
        </p:nvCxnSpPr>
        <p:spPr>
          <a:xfrm rot="5400000" flipH="1" flipV="1">
            <a:off x="2863570" y="2932998"/>
            <a:ext cx="1954972" cy="2827635"/>
          </a:xfrm>
          <a:prstGeom prst="bentConnector3">
            <a:avLst>
              <a:gd name="adj1" fmla="val -11693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21E43A6-BB0C-4EA1-8A75-8D05672030CC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F2E9D3-48F5-4598-870A-0F3EDAF1E3EC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308469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9718A1-DAE1-46D4-97A6-E452CC3D0B82}"/>
              </a:ext>
            </a:extLst>
          </p:cNvPr>
          <p:cNvSpPr txBox="1"/>
          <p:nvPr/>
        </p:nvSpPr>
        <p:spPr>
          <a:xfrm>
            <a:off x="663477" y="1250169"/>
            <a:ext cx="168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solidFill>
                  <a:srgbClr val="F0F6FC"/>
                </a:solidFill>
                <a:latin typeface="-apple-system"/>
              </a:rPr>
              <a:t>Tower</a:t>
            </a:r>
            <a:endParaRPr lang="en-US" altLang="ko-KR" sz="18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C28228A-97C9-4129-A013-1F0813D2B6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659"/>
          <a:stretch/>
        </p:blipFill>
        <p:spPr>
          <a:xfrm>
            <a:off x="4382916" y="2998006"/>
            <a:ext cx="7196691" cy="149656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7DB8EC0-CDC6-4D53-B118-6AEE0B092D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145" r="44609"/>
          <a:stretch/>
        </p:blipFill>
        <p:spPr>
          <a:xfrm>
            <a:off x="774585" y="1638072"/>
            <a:ext cx="3538210" cy="18563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72619CA-2AF8-4363-9234-C64425ABEE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11" y="3625836"/>
            <a:ext cx="3514348" cy="13063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144F37F-03F6-4A6E-BC88-BE71ED12BF77}"/>
              </a:ext>
            </a:extLst>
          </p:cNvPr>
          <p:cNvSpPr txBox="1"/>
          <p:nvPr/>
        </p:nvSpPr>
        <p:spPr>
          <a:xfrm>
            <a:off x="4475726" y="1606501"/>
            <a:ext cx="6857292" cy="1275243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ctr"/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설정된 타겟이 파괴되거나 공격 범위에서 사라지기 전까지 바라보도록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RotateToTarget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함수를 통해 타워를 회전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4C2B3F2-1653-408A-AB60-BCC97D879999}"/>
              </a:ext>
            </a:extLst>
          </p:cNvPr>
          <p:cNvCxnSpPr>
            <a:cxnSpLocks/>
          </p:cNvCxnSpPr>
          <p:nvPr/>
        </p:nvCxnSpPr>
        <p:spPr>
          <a:xfrm>
            <a:off x="4579280" y="2232947"/>
            <a:ext cx="653817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8C645CE-C580-46D7-83E6-C50C0288D53E}"/>
              </a:ext>
            </a:extLst>
          </p:cNvPr>
          <p:cNvSpPr txBox="1"/>
          <p:nvPr/>
        </p:nvSpPr>
        <p:spPr>
          <a:xfrm>
            <a:off x="4582921" y="2323356"/>
            <a:ext cx="6642902" cy="488860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타겟을 향해서 투사체를 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‘Shoot’ 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함수를 통해 인스턴스로 생성</a:t>
            </a:r>
            <a:endParaRPr lang="en-US" altLang="ko-KR" sz="1200" dirty="0">
              <a:solidFill>
                <a:schemeClr val="bg1"/>
              </a:solidFill>
              <a:latin typeface="-apple-system"/>
            </a:endParaRPr>
          </a:p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(‘Projectile’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를 컴포넌트로 가지는 </a:t>
            </a:r>
            <a:r>
              <a:rPr lang="ko-KR" altLang="en-US" sz="1200" dirty="0" err="1">
                <a:solidFill>
                  <a:srgbClr val="F0F6FC"/>
                </a:solidFill>
                <a:latin typeface="-apple-system"/>
              </a:rPr>
              <a:t>프리팹을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인스턴스로 생성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B618C4E-9265-431E-B6AB-97716210DE84}"/>
              </a:ext>
            </a:extLst>
          </p:cNvPr>
          <p:cNvSpPr/>
          <p:nvPr/>
        </p:nvSpPr>
        <p:spPr>
          <a:xfrm>
            <a:off x="1654139" y="3625836"/>
            <a:ext cx="1079536" cy="175388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29958D5-CC2A-43AE-8809-CB22B3AF45B2}"/>
              </a:ext>
            </a:extLst>
          </p:cNvPr>
          <p:cNvSpPr/>
          <p:nvPr/>
        </p:nvSpPr>
        <p:spPr>
          <a:xfrm>
            <a:off x="9317145" y="1806440"/>
            <a:ext cx="1018345" cy="179378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E8465ED-573D-4812-8924-DA72573217EB}"/>
              </a:ext>
            </a:extLst>
          </p:cNvPr>
          <p:cNvSpPr/>
          <p:nvPr/>
        </p:nvSpPr>
        <p:spPr>
          <a:xfrm>
            <a:off x="1326102" y="2097303"/>
            <a:ext cx="1138491" cy="175388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0DDF3F3-A8C0-4A87-8851-1B6AF86D04AD}"/>
              </a:ext>
            </a:extLst>
          </p:cNvPr>
          <p:cNvSpPr/>
          <p:nvPr/>
        </p:nvSpPr>
        <p:spPr>
          <a:xfrm>
            <a:off x="1326102" y="2404142"/>
            <a:ext cx="550323" cy="156718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12AF018-95DE-4678-87FC-D16AD8F2959C}"/>
              </a:ext>
            </a:extLst>
          </p:cNvPr>
          <p:cNvSpPr/>
          <p:nvPr/>
        </p:nvSpPr>
        <p:spPr>
          <a:xfrm>
            <a:off x="4646517" y="2998006"/>
            <a:ext cx="401733" cy="134856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245CDF0-BD2C-4757-91E4-FA7F1FD100FB}"/>
              </a:ext>
            </a:extLst>
          </p:cNvPr>
          <p:cNvSpPr/>
          <p:nvPr/>
        </p:nvSpPr>
        <p:spPr>
          <a:xfrm>
            <a:off x="7502639" y="2404142"/>
            <a:ext cx="474549" cy="156718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AF841C6-BA1D-4F8D-B04F-9DBA6AE19040}"/>
              </a:ext>
            </a:extLst>
          </p:cNvPr>
          <p:cNvGrpSpPr/>
          <p:nvPr/>
        </p:nvGrpSpPr>
        <p:grpSpPr>
          <a:xfrm>
            <a:off x="2030826" y="1399484"/>
            <a:ext cx="7795491" cy="697819"/>
            <a:chOff x="2030826" y="1399484"/>
            <a:chExt cx="7795491" cy="697819"/>
          </a:xfrm>
        </p:grpSpPr>
        <p:sp>
          <p:nvSpPr>
            <p:cNvPr id="9" name="왼쪽 대괄호 8">
              <a:extLst>
                <a:ext uri="{FF2B5EF4-FFF2-40B4-BE49-F238E27FC236}">
                  <a16:creationId xmlns:a16="http://schemas.microsoft.com/office/drawing/2014/main" id="{FA394A8F-0D43-43EE-9916-B5025ACA6A03}"/>
                </a:ext>
              </a:extLst>
            </p:cNvPr>
            <p:cNvSpPr/>
            <p:nvPr/>
          </p:nvSpPr>
          <p:spPr>
            <a:xfrm rot="5400000">
              <a:off x="5743905" y="-2313595"/>
              <a:ext cx="369333" cy="7795491"/>
            </a:xfrm>
            <a:prstGeom prst="leftBracket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CFD95BFE-0719-4F27-B13D-A3E585D20B37}"/>
                </a:ext>
              </a:extLst>
            </p:cNvPr>
            <p:cNvCxnSpPr>
              <a:stCxn id="9" idx="2"/>
            </p:cNvCxnSpPr>
            <p:nvPr/>
          </p:nvCxnSpPr>
          <p:spPr>
            <a:xfrm>
              <a:off x="2030826" y="1768817"/>
              <a:ext cx="0" cy="32848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33B2343C-25F6-477B-A887-DE543C20250B}"/>
              </a:ext>
            </a:extLst>
          </p:cNvPr>
          <p:cNvCxnSpPr>
            <a:cxnSpLocks/>
            <a:endCxn id="18" idx="2"/>
          </p:cNvCxnSpPr>
          <p:nvPr/>
        </p:nvCxnSpPr>
        <p:spPr>
          <a:xfrm rot="10800000" flipV="1">
            <a:off x="2193907" y="2097302"/>
            <a:ext cx="7632410" cy="1703921"/>
          </a:xfrm>
          <a:prstGeom prst="bentConnector4">
            <a:avLst>
              <a:gd name="adj1" fmla="val -24451"/>
              <a:gd name="adj2" fmla="val 105827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45A604F5-C651-4639-A2F1-12FD8876CB7A}"/>
              </a:ext>
            </a:extLst>
          </p:cNvPr>
          <p:cNvCxnSpPr>
            <a:endCxn id="19" idx="2"/>
          </p:cNvCxnSpPr>
          <p:nvPr/>
        </p:nvCxnSpPr>
        <p:spPr>
          <a:xfrm flipV="1">
            <a:off x="9826317" y="1985818"/>
            <a:ext cx="1" cy="11148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8D545934-CDF0-47DB-9091-DE6675C59956}"/>
              </a:ext>
            </a:extLst>
          </p:cNvPr>
          <p:cNvCxnSpPr>
            <a:stCxn id="23" idx="0"/>
            <a:endCxn id="24" idx="0"/>
          </p:cNvCxnSpPr>
          <p:nvPr/>
        </p:nvCxnSpPr>
        <p:spPr>
          <a:xfrm rot="5400000" flipH="1" flipV="1">
            <a:off x="5996717" y="1254809"/>
            <a:ext cx="593864" cy="2892530"/>
          </a:xfrm>
          <a:prstGeom prst="bentConnector3">
            <a:avLst>
              <a:gd name="adj1" fmla="val 107388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D8A3CF34-E8FA-463A-AFB2-1D6C3CE76556}"/>
              </a:ext>
            </a:extLst>
          </p:cNvPr>
          <p:cNvCxnSpPr>
            <a:stCxn id="24" idx="0"/>
          </p:cNvCxnSpPr>
          <p:nvPr/>
        </p:nvCxnSpPr>
        <p:spPr>
          <a:xfrm rot="16200000" flipH="1" flipV="1">
            <a:off x="4772568" y="-492002"/>
            <a:ext cx="71203" cy="5863489"/>
          </a:xfrm>
          <a:prstGeom prst="bentConnector4">
            <a:avLst>
              <a:gd name="adj1" fmla="val -152421"/>
              <a:gd name="adj2" fmla="val 59427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B112677-EDD5-4EFB-B622-95B4F9556AF3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C6A615B-9A94-4970-9FDE-4A778A9627A2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357965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9718A1-DAE1-46D4-97A6-E452CC3D0B82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solidFill>
                  <a:srgbClr val="F0F6FC"/>
                </a:solidFill>
                <a:latin typeface="-apple-system"/>
              </a:rPr>
              <a:t>Tower / Projectile</a:t>
            </a:r>
            <a:endParaRPr lang="en-US" altLang="ko-KR" sz="18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A4EB232-B706-4C9D-89FC-6FF66983E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41" y="1698386"/>
            <a:ext cx="3704686" cy="25147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144F37F-03F6-4A6E-BC88-BE71ED12BF77}"/>
              </a:ext>
            </a:extLst>
          </p:cNvPr>
          <p:cNvSpPr txBox="1"/>
          <p:nvPr/>
        </p:nvSpPr>
        <p:spPr>
          <a:xfrm>
            <a:off x="4589727" y="1698385"/>
            <a:ext cx="3240547" cy="2892087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‘Update’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를 통해서 타겟이 범위 밖으로 벗어나거나 파괴되면 다음 타겟을 설정 할 수 있도록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InvokeRepeating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을 통해서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UpdateTarget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을 재실행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4C2B3F2-1653-408A-AB60-BCC97D879999}"/>
              </a:ext>
            </a:extLst>
          </p:cNvPr>
          <p:cNvCxnSpPr/>
          <p:nvPr/>
        </p:nvCxnSpPr>
        <p:spPr>
          <a:xfrm>
            <a:off x="4733349" y="2685049"/>
            <a:ext cx="30018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8C645CE-C580-46D7-83E6-C50C0288D53E}"/>
              </a:ext>
            </a:extLst>
          </p:cNvPr>
          <p:cNvSpPr txBox="1"/>
          <p:nvPr/>
        </p:nvSpPr>
        <p:spPr>
          <a:xfrm>
            <a:off x="4693281" y="2734447"/>
            <a:ext cx="3033438" cy="812327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발사체가 타겟과의 거리를 실시간으로 반영하여 일정 거리 이하 일시 피격으로 판정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, 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HitTarget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’ 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함수 실행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, ‘Monster’ 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컴포넌트를 지닌 타겟의 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HP 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감소 및 파괴 처리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FFD241F-DF85-49FB-B821-B720DDC400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3828" y="1698386"/>
            <a:ext cx="4006276" cy="35026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2F0A15-5BD6-472B-B91D-08EB6A0D2C94}"/>
              </a:ext>
            </a:extLst>
          </p:cNvPr>
          <p:cNvSpPr txBox="1"/>
          <p:nvPr/>
        </p:nvSpPr>
        <p:spPr>
          <a:xfrm>
            <a:off x="3906688" y="1698386"/>
            <a:ext cx="579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Tower</a:t>
            </a:r>
            <a:endParaRPr lang="en-US" altLang="ko-KR" sz="12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30C5EF-48BA-4731-A8BB-BF1DE4C43AC2}"/>
              </a:ext>
            </a:extLst>
          </p:cNvPr>
          <p:cNvSpPr txBox="1"/>
          <p:nvPr/>
        </p:nvSpPr>
        <p:spPr>
          <a:xfrm>
            <a:off x="11164250" y="1706426"/>
            <a:ext cx="7758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Projectile</a:t>
            </a:r>
            <a:endParaRPr lang="en-US" altLang="ko-KR" sz="12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6BA0B85-0828-44CE-801F-475B8CBA3C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8173" y="4857293"/>
            <a:ext cx="3639058" cy="838317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E9ABD7F-7F1D-4497-A0B6-10248C15CED3}"/>
              </a:ext>
            </a:extLst>
          </p:cNvPr>
          <p:cNvCxnSpPr/>
          <p:nvPr/>
        </p:nvCxnSpPr>
        <p:spPr>
          <a:xfrm>
            <a:off x="4733349" y="3659485"/>
            <a:ext cx="30018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A14015A-865B-4D61-AFA4-67F224C8530B}"/>
              </a:ext>
            </a:extLst>
          </p:cNvPr>
          <p:cNvSpPr txBox="1"/>
          <p:nvPr/>
        </p:nvSpPr>
        <p:spPr>
          <a:xfrm>
            <a:off x="4717539" y="3697645"/>
            <a:ext cx="3033438" cy="812327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발사체의 인스턴스 생성시 타겟이 파괴되거나 범위에서 사라지지 않았다면 발사체의 목표를 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‘Seek’ 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함수를 통해 설정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8FDED1E-D233-4AE7-A094-D05CDB99B03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56571" b="8659"/>
          <a:stretch/>
        </p:blipFill>
        <p:spPr>
          <a:xfrm>
            <a:off x="781241" y="4315014"/>
            <a:ext cx="3125447" cy="149656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333A45C-5F5E-4F2C-BD62-5E959A929C37}"/>
              </a:ext>
            </a:extLst>
          </p:cNvPr>
          <p:cNvSpPr txBox="1"/>
          <p:nvPr/>
        </p:nvSpPr>
        <p:spPr>
          <a:xfrm>
            <a:off x="7183518" y="5464567"/>
            <a:ext cx="7758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Projectile</a:t>
            </a:r>
            <a:endParaRPr lang="en-US" altLang="ko-KR" sz="12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50DED9-7615-49E0-A030-0EA5691D1E90}"/>
              </a:ext>
            </a:extLst>
          </p:cNvPr>
          <p:cNvSpPr txBox="1"/>
          <p:nvPr/>
        </p:nvSpPr>
        <p:spPr>
          <a:xfrm>
            <a:off x="3324503" y="5534575"/>
            <a:ext cx="579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Tower</a:t>
            </a:r>
            <a:endParaRPr lang="en-US" altLang="ko-KR" sz="12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D372E89-5A54-462F-AC20-8C423A1710D4}"/>
              </a:ext>
            </a:extLst>
          </p:cNvPr>
          <p:cNvSpPr/>
          <p:nvPr/>
        </p:nvSpPr>
        <p:spPr>
          <a:xfrm>
            <a:off x="5066199" y="3192369"/>
            <a:ext cx="658326" cy="156718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5D1B866-F463-45AA-A750-E22C380CDB8D}"/>
              </a:ext>
            </a:extLst>
          </p:cNvPr>
          <p:cNvSpPr/>
          <p:nvPr/>
        </p:nvSpPr>
        <p:spPr>
          <a:xfrm>
            <a:off x="8210344" y="4353254"/>
            <a:ext cx="658326" cy="156718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BB4E8E27-436D-4210-A34C-25A78C3622A0}"/>
              </a:ext>
            </a:extLst>
          </p:cNvPr>
          <p:cNvSpPr/>
          <p:nvPr/>
        </p:nvSpPr>
        <p:spPr>
          <a:xfrm>
            <a:off x="2890981" y="2955785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D427F518-1EE2-43D0-ABAD-0EC2B250B91C}"/>
              </a:ext>
            </a:extLst>
          </p:cNvPr>
          <p:cNvCxnSpPr>
            <a:cxnSpLocks/>
          </p:cNvCxnSpPr>
          <p:nvPr/>
        </p:nvCxnSpPr>
        <p:spPr>
          <a:xfrm flipV="1">
            <a:off x="3017044" y="2205840"/>
            <a:ext cx="1676237" cy="806441"/>
          </a:xfrm>
          <a:prstGeom prst="bent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7DED72E8-2287-46D5-B9C9-AED725131DBD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16200000" flipH="1">
            <a:off x="6465351" y="2279097"/>
            <a:ext cx="1004167" cy="3144145"/>
          </a:xfrm>
          <a:prstGeom prst="bentConnector3">
            <a:avLst>
              <a:gd name="adj1" fmla="val 21486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97ADCB4-A7FE-42E7-8BB3-404359652EF8}"/>
              </a:ext>
            </a:extLst>
          </p:cNvPr>
          <p:cNvSpPr/>
          <p:nvPr/>
        </p:nvSpPr>
        <p:spPr>
          <a:xfrm>
            <a:off x="5786916" y="4148133"/>
            <a:ext cx="411478" cy="175388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A968691-A629-4868-A023-712728C5613C}"/>
              </a:ext>
            </a:extLst>
          </p:cNvPr>
          <p:cNvSpPr/>
          <p:nvPr/>
        </p:nvSpPr>
        <p:spPr>
          <a:xfrm>
            <a:off x="5066198" y="4857293"/>
            <a:ext cx="2801451" cy="175388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7AF83DA-A0D5-4B85-A1B4-5E120DC02C46}"/>
              </a:ext>
            </a:extLst>
          </p:cNvPr>
          <p:cNvSpPr/>
          <p:nvPr/>
        </p:nvSpPr>
        <p:spPr>
          <a:xfrm>
            <a:off x="1419242" y="5504830"/>
            <a:ext cx="1057258" cy="16016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3623BE11-2EF7-40FC-86B8-F0249A4AFAD4}"/>
              </a:ext>
            </a:extLst>
          </p:cNvPr>
          <p:cNvCxnSpPr>
            <a:stCxn id="41" idx="0"/>
            <a:endCxn id="39" idx="2"/>
          </p:cNvCxnSpPr>
          <p:nvPr/>
        </p:nvCxnSpPr>
        <p:spPr>
          <a:xfrm rot="5400000" flipH="1" flipV="1">
            <a:off x="3379609" y="2891784"/>
            <a:ext cx="1181309" cy="4044784"/>
          </a:xfrm>
          <a:prstGeom prst="bentConnector3">
            <a:avLst>
              <a:gd name="adj1" fmla="val 92734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D9269C5A-A210-4E82-9AFE-67BE9E85D2D1}"/>
              </a:ext>
            </a:extLst>
          </p:cNvPr>
          <p:cNvCxnSpPr/>
          <p:nvPr/>
        </p:nvCxnSpPr>
        <p:spPr>
          <a:xfrm>
            <a:off x="5954147" y="4323521"/>
            <a:ext cx="0" cy="533772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89325F1-990E-4AD2-B8EB-B59409499D2E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0793776-AB9B-49AA-BBC2-9D17F44ED688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95420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9718A1-DAE1-46D4-97A6-E452CC3D0B82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0" dirty="0" err="1">
                <a:solidFill>
                  <a:srgbClr val="F0F6FC"/>
                </a:solidFill>
                <a:effectLst/>
                <a:latin typeface="-apple-system"/>
              </a:rPr>
              <a:t>SoundManager</a:t>
            </a:r>
            <a:endParaRPr lang="en-US" altLang="ko-KR" sz="18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7BC289-9CBA-4718-AB43-4B8642EE0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41" y="1619501"/>
            <a:ext cx="2802548" cy="26196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2EC1B0-3491-4983-960B-C5F91F2D76DC}"/>
              </a:ext>
            </a:extLst>
          </p:cNvPr>
          <p:cNvSpPr txBox="1"/>
          <p:nvPr/>
        </p:nvSpPr>
        <p:spPr>
          <a:xfrm>
            <a:off x="3701553" y="1619502"/>
            <a:ext cx="2899940" cy="2434338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‘Singleton’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패턴으로 씬 하나의 고유 존재로 설정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(</a:t>
            </a:r>
            <a:r>
              <a:rPr lang="ko-KR" altLang="en-US" sz="1200" dirty="0" err="1">
                <a:solidFill>
                  <a:srgbClr val="F0F6FC"/>
                </a:solidFill>
                <a:latin typeface="-apple-system"/>
              </a:rPr>
              <a:t>씬이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바뀌어도 파괴되지 않고 유지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</a:t>
            </a:r>
          </a:p>
          <a:p>
            <a:pPr algn="ctr"/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037BEA-4B23-4D34-B2EB-1FACEA69B5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9257" y="1619502"/>
            <a:ext cx="2291109" cy="2619614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C4FE1AC-F112-4850-A61E-2EFC1C49AE4F}"/>
              </a:ext>
            </a:extLst>
          </p:cNvPr>
          <p:cNvCxnSpPr>
            <a:cxnSpLocks/>
          </p:cNvCxnSpPr>
          <p:nvPr/>
        </p:nvCxnSpPr>
        <p:spPr>
          <a:xfrm>
            <a:off x="3852814" y="2422576"/>
            <a:ext cx="26072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5E4D68B-B29A-4521-9F27-BEE10E631179}"/>
              </a:ext>
            </a:extLst>
          </p:cNvPr>
          <p:cNvSpPr txBox="1"/>
          <p:nvPr/>
        </p:nvSpPr>
        <p:spPr>
          <a:xfrm>
            <a:off x="3727194" y="2431035"/>
            <a:ext cx="2848658" cy="52806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오디오를 조절할 믹서 및 슬라이더 등 오브젝트 매칭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DB687D7-D79B-4A5F-A13A-7194649302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8129" y="1619500"/>
            <a:ext cx="2217203" cy="355169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BF7260F-F3AD-4FD8-AFBA-CAC452BC29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1241" y="4308533"/>
            <a:ext cx="2802548" cy="77345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FD68623-FFA7-44AB-BD63-FC01F079E4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1241" y="5140234"/>
            <a:ext cx="3267513" cy="924894"/>
          </a:xfrm>
          <a:prstGeom prst="rect">
            <a:avLst/>
          </a:prstGeom>
        </p:spPr>
      </p:pic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1D22830-6730-4E24-A0F9-C16AF8F96D2F}"/>
              </a:ext>
            </a:extLst>
          </p:cNvPr>
          <p:cNvCxnSpPr>
            <a:cxnSpLocks/>
          </p:cNvCxnSpPr>
          <p:nvPr/>
        </p:nvCxnSpPr>
        <p:spPr>
          <a:xfrm>
            <a:off x="3852814" y="2920999"/>
            <a:ext cx="26072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42E1767-34BA-4841-92FC-A32A81833563}"/>
              </a:ext>
            </a:extLst>
          </p:cNvPr>
          <p:cNvSpPr txBox="1"/>
          <p:nvPr/>
        </p:nvSpPr>
        <p:spPr>
          <a:xfrm>
            <a:off x="3737947" y="2907287"/>
            <a:ext cx="2848658" cy="977851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SetFunction_UI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를 통해 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ResetFunction_UI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와 각 슬라이더에 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Function_Slider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_’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를 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chemeClr val="bg1"/>
                </a:solidFill>
                <a:latin typeface="-apple-system"/>
              </a:rPr>
              <a:t>AddListener</a:t>
            </a:r>
            <a:r>
              <a:rPr lang="en-US" altLang="ko-KR" sz="1200" dirty="0">
                <a:solidFill>
                  <a:schemeClr val="bg1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chemeClr val="bg1"/>
                </a:solidFill>
                <a:latin typeface="-apple-system"/>
              </a:rPr>
              <a:t>로 이벤트를 추가해 값이 변할 때 마다 동작하도록 함수 호출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8471D77C-E0F3-48E3-AD01-5838D53DA8A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19257" y="4308532"/>
            <a:ext cx="2291109" cy="131333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4C4FF0E0-3E50-4FC6-84FB-02358A39A0A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25554" y="4136315"/>
            <a:ext cx="2382919" cy="2039559"/>
          </a:xfrm>
          <a:prstGeom prst="rect">
            <a:avLst/>
          </a:prstGeom>
        </p:spPr>
      </p:pic>
      <p:sp>
        <p:nvSpPr>
          <p:cNvPr id="27" name="타원 26">
            <a:extLst>
              <a:ext uri="{FF2B5EF4-FFF2-40B4-BE49-F238E27FC236}">
                <a16:creationId xmlns:a16="http://schemas.microsoft.com/office/drawing/2014/main" id="{F42C5A42-A959-471E-9062-165ED057B137}"/>
              </a:ext>
            </a:extLst>
          </p:cNvPr>
          <p:cNvSpPr/>
          <p:nvPr/>
        </p:nvSpPr>
        <p:spPr>
          <a:xfrm>
            <a:off x="2901752" y="3305292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E376DB72-C3AC-4906-B20E-E6E6F3F602F5}"/>
              </a:ext>
            </a:extLst>
          </p:cNvPr>
          <p:cNvCxnSpPr>
            <a:cxnSpLocks/>
            <a:stCxn id="27" idx="6"/>
            <a:endCxn id="8" idx="0"/>
          </p:cNvCxnSpPr>
          <p:nvPr/>
        </p:nvCxnSpPr>
        <p:spPr>
          <a:xfrm flipV="1">
            <a:off x="3022402" y="1619502"/>
            <a:ext cx="2129121" cy="1743226"/>
          </a:xfrm>
          <a:prstGeom prst="bentConnector4">
            <a:avLst>
              <a:gd name="adj1" fmla="val 15949"/>
              <a:gd name="adj2" fmla="val 113114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34">
            <a:extLst>
              <a:ext uri="{FF2B5EF4-FFF2-40B4-BE49-F238E27FC236}">
                <a16:creationId xmlns:a16="http://schemas.microsoft.com/office/drawing/2014/main" id="{7BDE0B8C-5637-4AA5-B9A5-BE3931957346}"/>
              </a:ext>
            </a:extLst>
          </p:cNvPr>
          <p:cNvSpPr/>
          <p:nvPr/>
        </p:nvSpPr>
        <p:spPr>
          <a:xfrm>
            <a:off x="8771747" y="2903630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F67C27C-3A82-4E3F-A509-922A7FCE3D8B}"/>
              </a:ext>
            </a:extLst>
          </p:cNvPr>
          <p:cNvSpPr/>
          <p:nvPr/>
        </p:nvSpPr>
        <p:spPr>
          <a:xfrm>
            <a:off x="9282287" y="3628928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45CA2206-7706-4D55-B7E0-7E1A5151E6B0}"/>
              </a:ext>
            </a:extLst>
          </p:cNvPr>
          <p:cNvCxnSpPr>
            <a:stCxn id="35" idx="7"/>
            <a:endCxn id="36" idx="2"/>
          </p:cNvCxnSpPr>
          <p:nvPr/>
        </p:nvCxnSpPr>
        <p:spPr>
          <a:xfrm rot="16200000" flipH="1">
            <a:off x="8695551" y="3099629"/>
            <a:ext cx="765911" cy="407559"/>
          </a:xfrm>
          <a:prstGeom prst="bentConnector4">
            <a:avLst>
              <a:gd name="adj1" fmla="val -29847"/>
              <a:gd name="adj2" fmla="val 52168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85BEDC0E-E806-493C-9861-584425CFEA96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6601493" y="1434837"/>
            <a:ext cx="76800" cy="140183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BA47EC60-2F71-47D1-90F8-06383B08F2EA}"/>
              </a:ext>
            </a:extLst>
          </p:cNvPr>
          <p:cNvCxnSpPr>
            <a:cxnSpLocks/>
          </p:cNvCxnSpPr>
          <p:nvPr/>
        </p:nvCxnSpPr>
        <p:spPr>
          <a:xfrm>
            <a:off x="6678293" y="1434835"/>
            <a:ext cx="2408872" cy="1254639"/>
          </a:xfrm>
          <a:prstGeom prst="bentConnector3">
            <a:avLst>
              <a:gd name="adj1" fmla="val 100033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A596DA7E-53EF-411B-B637-3DBA6EB218EB}"/>
              </a:ext>
            </a:extLst>
          </p:cNvPr>
          <p:cNvSpPr/>
          <p:nvPr/>
        </p:nvSpPr>
        <p:spPr>
          <a:xfrm>
            <a:off x="967253" y="4808481"/>
            <a:ext cx="861547" cy="156718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74500CE2-89AF-4D7C-8378-4464AA4B8A18}"/>
              </a:ext>
            </a:extLst>
          </p:cNvPr>
          <p:cNvSpPr/>
          <p:nvPr/>
        </p:nvSpPr>
        <p:spPr>
          <a:xfrm>
            <a:off x="1461759" y="5135075"/>
            <a:ext cx="861547" cy="156718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95AB7972-AF14-4CC7-9B50-F49E55242BA9}"/>
              </a:ext>
            </a:extLst>
          </p:cNvPr>
          <p:cNvSpPr/>
          <p:nvPr/>
        </p:nvSpPr>
        <p:spPr>
          <a:xfrm>
            <a:off x="4407739" y="2996734"/>
            <a:ext cx="1028655" cy="158537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32A84FC8-78AA-44CC-AF77-135BD1B3B35A}"/>
              </a:ext>
            </a:extLst>
          </p:cNvPr>
          <p:cNvSpPr/>
          <p:nvPr/>
        </p:nvSpPr>
        <p:spPr>
          <a:xfrm>
            <a:off x="4767262" y="4125329"/>
            <a:ext cx="912019" cy="121555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DBAD022-66B9-4500-B36D-8B4845683813}"/>
              </a:ext>
            </a:extLst>
          </p:cNvPr>
          <p:cNvSpPr/>
          <p:nvPr/>
        </p:nvSpPr>
        <p:spPr>
          <a:xfrm>
            <a:off x="4010025" y="3180988"/>
            <a:ext cx="1177892" cy="158537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400916A-0C9B-4B2B-B9AD-183205F1EA95}"/>
              </a:ext>
            </a:extLst>
          </p:cNvPr>
          <p:cNvSpPr/>
          <p:nvPr/>
        </p:nvSpPr>
        <p:spPr>
          <a:xfrm>
            <a:off x="3943938" y="3371186"/>
            <a:ext cx="1111456" cy="158552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5051D4CF-7AB0-41B7-B641-DAEBCF1F5170}"/>
              </a:ext>
            </a:extLst>
          </p:cNvPr>
          <p:cNvSpPr/>
          <p:nvPr/>
        </p:nvSpPr>
        <p:spPr>
          <a:xfrm>
            <a:off x="7365100" y="4308532"/>
            <a:ext cx="1602687" cy="1324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E8D00B1E-8329-426D-AA30-58DBBA65F3E2}"/>
              </a:ext>
            </a:extLst>
          </p:cNvPr>
          <p:cNvSpPr/>
          <p:nvPr/>
        </p:nvSpPr>
        <p:spPr>
          <a:xfrm>
            <a:off x="7365099" y="5015739"/>
            <a:ext cx="1602687" cy="132499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108AC2F1-4B54-4597-9E9F-2D6DD2F33258}"/>
              </a:ext>
            </a:extLst>
          </p:cNvPr>
          <p:cNvSpPr/>
          <p:nvPr/>
        </p:nvSpPr>
        <p:spPr>
          <a:xfrm>
            <a:off x="1005749" y="5407879"/>
            <a:ext cx="984976" cy="121555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7F8CE4A4-285D-401E-841D-284330AD2E62}"/>
              </a:ext>
            </a:extLst>
          </p:cNvPr>
          <p:cNvCxnSpPr>
            <a:stCxn id="52" idx="2"/>
            <a:endCxn id="54" idx="0"/>
          </p:cNvCxnSpPr>
          <p:nvPr/>
        </p:nvCxnSpPr>
        <p:spPr>
          <a:xfrm rot="16200000" flipH="1">
            <a:off x="1560342" y="4802884"/>
            <a:ext cx="169876" cy="494506"/>
          </a:xfrm>
          <a:prstGeom prst="bentConnector3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3E2E5160-ADDC-44A6-B60F-8E6778C6DFD7}"/>
              </a:ext>
            </a:extLst>
          </p:cNvPr>
          <p:cNvCxnSpPr>
            <a:stCxn id="61" idx="1"/>
            <a:endCxn id="52" idx="3"/>
          </p:cNvCxnSpPr>
          <p:nvPr/>
        </p:nvCxnSpPr>
        <p:spPr>
          <a:xfrm rot="10800000" flipV="1">
            <a:off x="1828801" y="3076002"/>
            <a:ext cx="2578939" cy="1810837"/>
          </a:xfrm>
          <a:prstGeom prst="bentConnector3">
            <a:avLst>
              <a:gd name="adj1" fmla="val 29317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F98FC6E4-7D64-4186-81A0-D97E377391B1}"/>
              </a:ext>
            </a:extLst>
          </p:cNvPr>
          <p:cNvCxnSpPr>
            <a:cxnSpLocks/>
            <a:stCxn id="67" idx="3"/>
            <a:endCxn id="62" idx="1"/>
          </p:cNvCxnSpPr>
          <p:nvPr/>
        </p:nvCxnSpPr>
        <p:spPr>
          <a:xfrm flipV="1">
            <a:off x="1990725" y="4186107"/>
            <a:ext cx="2776537" cy="1282550"/>
          </a:xfrm>
          <a:prstGeom prst="bentConnector3">
            <a:avLst>
              <a:gd name="adj1" fmla="val 70034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8E0788CD-D15B-4A8D-9EED-D1D9DE2ABFEA}"/>
              </a:ext>
            </a:extLst>
          </p:cNvPr>
          <p:cNvCxnSpPr>
            <a:stCxn id="63" idx="1"/>
            <a:endCxn id="62" idx="0"/>
          </p:cNvCxnSpPr>
          <p:nvPr/>
        </p:nvCxnSpPr>
        <p:spPr>
          <a:xfrm rot="10800000" flipH="1" flipV="1">
            <a:off x="4010024" y="3260257"/>
            <a:ext cx="1213247" cy="865072"/>
          </a:xfrm>
          <a:prstGeom prst="bentConnector4">
            <a:avLst>
              <a:gd name="adj1" fmla="val -18842"/>
              <a:gd name="adj2" fmla="val 76603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C68AB7D5-5E06-4A4E-876C-F1EFF5964159}"/>
              </a:ext>
            </a:extLst>
          </p:cNvPr>
          <p:cNvSpPr/>
          <p:nvPr/>
        </p:nvSpPr>
        <p:spPr>
          <a:xfrm>
            <a:off x="2890981" y="5652782"/>
            <a:ext cx="1111456" cy="158552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787A6EFB-5864-47B5-AD90-07ADA721C3FB}"/>
              </a:ext>
            </a:extLst>
          </p:cNvPr>
          <p:cNvSpPr/>
          <p:nvPr/>
        </p:nvSpPr>
        <p:spPr>
          <a:xfrm>
            <a:off x="2890981" y="5811334"/>
            <a:ext cx="1111456" cy="127504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8F5B0D07-D291-4205-A9CA-5DC08FCBC325}"/>
              </a:ext>
            </a:extLst>
          </p:cNvPr>
          <p:cNvCxnSpPr>
            <a:cxnSpLocks/>
            <a:stCxn id="64" idx="1"/>
          </p:cNvCxnSpPr>
          <p:nvPr/>
        </p:nvCxnSpPr>
        <p:spPr>
          <a:xfrm rot="10800000" flipV="1">
            <a:off x="3838540" y="3450462"/>
            <a:ext cx="105399" cy="223458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왼쪽 대괄호 94">
            <a:extLst>
              <a:ext uri="{FF2B5EF4-FFF2-40B4-BE49-F238E27FC236}">
                <a16:creationId xmlns:a16="http://schemas.microsoft.com/office/drawing/2014/main" id="{E266E1D1-2009-4E80-914F-882822A3C39C}"/>
              </a:ext>
            </a:extLst>
          </p:cNvPr>
          <p:cNvSpPr/>
          <p:nvPr/>
        </p:nvSpPr>
        <p:spPr>
          <a:xfrm>
            <a:off x="6643242" y="4348238"/>
            <a:ext cx="724012" cy="733751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7" name="연결선: 꺾임 96">
            <a:extLst>
              <a:ext uri="{FF2B5EF4-FFF2-40B4-BE49-F238E27FC236}">
                <a16:creationId xmlns:a16="http://schemas.microsoft.com/office/drawing/2014/main" id="{124B76A9-3C17-4953-B432-7661FF95953E}"/>
              </a:ext>
            </a:extLst>
          </p:cNvPr>
          <p:cNvCxnSpPr>
            <a:stCxn id="95" idx="1"/>
          </p:cNvCxnSpPr>
          <p:nvPr/>
        </p:nvCxnSpPr>
        <p:spPr>
          <a:xfrm rot="10800000">
            <a:off x="3838540" y="4053840"/>
            <a:ext cx="2804703" cy="661274"/>
          </a:xfrm>
          <a:prstGeom prst="bentConnector3">
            <a:avLst>
              <a:gd name="adj1" fmla="val 1717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35F6FC2-4040-45C8-BBC5-93969359B085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96DF9E3-8F64-4FCD-A535-DD7278BB0C94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839972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D9B0413-3E88-4E85-A384-F06A65BA0F2C}"/>
              </a:ext>
            </a:extLst>
          </p:cNvPr>
          <p:cNvSpPr txBox="1"/>
          <p:nvPr/>
        </p:nvSpPr>
        <p:spPr>
          <a:xfrm>
            <a:off x="116224" y="90464"/>
            <a:ext cx="27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solidFill>
                  <a:srgbClr val="F0F6FC"/>
                </a:solidFill>
                <a:latin typeface="-apple-system"/>
              </a:rPr>
              <a:t>SPACE INVASION_DEFENSE</a:t>
            </a:r>
            <a:endParaRPr lang="en-US" altLang="ko-KR" sz="18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F2D128-B24D-4797-9CB1-C5C2C0EEBD1F}"/>
              </a:ext>
            </a:extLst>
          </p:cNvPr>
          <p:cNvSpPr txBox="1"/>
          <p:nvPr/>
        </p:nvSpPr>
        <p:spPr>
          <a:xfrm>
            <a:off x="663477" y="1250169"/>
            <a:ext cx="202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0" dirty="0" err="1">
                <a:solidFill>
                  <a:srgbClr val="F0F6FC"/>
                </a:solidFill>
                <a:effectLst/>
                <a:latin typeface="-apple-system"/>
              </a:rPr>
              <a:t>SoundManager</a:t>
            </a:r>
            <a:endParaRPr lang="en-US" altLang="ko-KR" sz="1800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FDAB3C-94D2-4BC3-91FC-DDDD93437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42" y="1614094"/>
            <a:ext cx="3637600" cy="279703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00674EC-4F65-45EF-B778-271B2DBDE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6607" y="1614094"/>
            <a:ext cx="2090567" cy="2289039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6E7F7ACC-7E46-46AA-AEFE-FAE11C090D75}"/>
              </a:ext>
            </a:extLst>
          </p:cNvPr>
          <p:cNvSpPr txBox="1"/>
          <p:nvPr/>
        </p:nvSpPr>
        <p:spPr>
          <a:xfrm>
            <a:off x="4193308" y="4507771"/>
            <a:ext cx="4696692" cy="1162987"/>
          </a:xfrm>
          <a:prstGeom prst="rect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rcRect/>
            <a:stretch>
              <a:fillRect l="-2000" t="-6000" r="-1000" b="-3000"/>
            </a:stretch>
          </a:blipFill>
        </p:spPr>
        <p:txBody>
          <a:bodyPr wrap="square" lIns="144000" tIns="180000" rIns="144000" bIns="180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(SFX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도 동일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) 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타 컴포넌트에서 호출되어 음악이 재생 될 수 있도록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PlaySoundBGM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에 유니티 에서 음악 및 재생될 음악의 이름을 설정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BDC2133-D489-448C-96B2-721969EB06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4939" y="1614094"/>
            <a:ext cx="2640260" cy="835257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id="{E0FB3BC6-A1C5-4361-AB7B-2EE978A8F3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62140" y="3407698"/>
            <a:ext cx="2738058" cy="1922466"/>
          </a:xfrm>
          <a:prstGeom prst="rect">
            <a:avLst/>
          </a:prstGeom>
        </p:spPr>
      </p:pic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64804320-4353-4D1B-8895-56CAD58E332C}"/>
              </a:ext>
            </a:extLst>
          </p:cNvPr>
          <p:cNvCxnSpPr>
            <a:cxnSpLocks/>
          </p:cNvCxnSpPr>
          <p:nvPr/>
        </p:nvCxnSpPr>
        <p:spPr>
          <a:xfrm>
            <a:off x="4343881" y="5118758"/>
            <a:ext cx="428933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194C2F2B-49BA-4A7F-B612-7A53B8D918E6}"/>
              </a:ext>
            </a:extLst>
          </p:cNvPr>
          <p:cNvSpPr txBox="1"/>
          <p:nvPr/>
        </p:nvSpPr>
        <p:spPr>
          <a:xfrm>
            <a:off x="4201017" y="5142694"/>
            <a:ext cx="4532902" cy="528064"/>
          </a:xfrm>
          <a:prstGeom prst="rect">
            <a:avLst/>
          </a:prstGeom>
          <a:noFill/>
        </p:spPr>
        <p:txBody>
          <a:bodyPr wrap="square" lIns="144000" tIns="72000" rIns="144000" bIns="72000" rtlCol="0">
            <a:noAutofit/>
          </a:bodyPr>
          <a:lstStyle/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StopAllSoundBGM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을 통해 재생중인 음악 정지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  <a:p>
            <a:pPr algn="ctr"/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MuteOnBGM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과 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‘</a:t>
            </a:r>
            <a:r>
              <a:rPr lang="en-US" altLang="ko-KR" sz="1200" dirty="0" err="1">
                <a:solidFill>
                  <a:srgbClr val="F0F6FC"/>
                </a:solidFill>
                <a:latin typeface="-apple-system"/>
              </a:rPr>
              <a:t>MuteOffBGM</a:t>
            </a:r>
            <a:r>
              <a:rPr lang="en-US" altLang="ko-KR" sz="1200" dirty="0">
                <a:solidFill>
                  <a:srgbClr val="F0F6FC"/>
                </a:solidFill>
                <a:latin typeface="-apple-system"/>
              </a:rPr>
              <a:t>’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으로 재생 중인 음악 </a:t>
            </a:r>
            <a:r>
              <a:rPr lang="ko-KR" altLang="en-US" sz="1200" dirty="0" err="1">
                <a:solidFill>
                  <a:srgbClr val="F0F6FC"/>
                </a:solidFill>
                <a:latin typeface="-apple-system"/>
              </a:rPr>
              <a:t>음소거</a:t>
            </a:r>
            <a:r>
              <a:rPr lang="ko-KR" altLang="en-US" sz="1200" dirty="0">
                <a:solidFill>
                  <a:srgbClr val="F0F6FC"/>
                </a:solidFill>
                <a:latin typeface="-apple-system"/>
              </a:rPr>
              <a:t> 설정</a:t>
            </a:r>
            <a:endParaRPr lang="en-US" altLang="ko-KR" sz="1200" dirty="0">
              <a:solidFill>
                <a:srgbClr val="F0F6FC"/>
              </a:solidFill>
              <a:latin typeface="-apple-system"/>
            </a:endParaRPr>
          </a:p>
        </p:txBody>
      </p:sp>
      <p:pic>
        <p:nvPicPr>
          <p:cNvPr id="81" name="그림 80">
            <a:extLst>
              <a:ext uri="{FF2B5EF4-FFF2-40B4-BE49-F238E27FC236}">
                <a16:creationId xmlns:a16="http://schemas.microsoft.com/office/drawing/2014/main" id="{C795B19A-93A3-4269-B64F-B59ECDD819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1241" y="4507771"/>
            <a:ext cx="3302027" cy="969709"/>
          </a:xfrm>
          <a:prstGeom prst="rect">
            <a:avLst/>
          </a:prstGeom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id="{6BED3130-1624-4C06-9EE5-9FAA5ECA3719}"/>
              </a:ext>
            </a:extLst>
          </p:cNvPr>
          <p:cNvSpPr/>
          <p:nvPr/>
        </p:nvSpPr>
        <p:spPr>
          <a:xfrm>
            <a:off x="1411853" y="1614094"/>
            <a:ext cx="1314678" cy="131362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72B4EE54-F8FD-4EBD-94C3-60748839B768}"/>
              </a:ext>
            </a:extLst>
          </p:cNvPr>
          <p:cNvSpPr/>
          <p:nvPr/>
        </p:nvSpPr>
        <p:spPr>
          <a:xfrm>
            <a:off x="4362153" y="4897442"/>
            <a:ext cx="1040904" cy="148614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99DB8C3F-2455-41FD-AE04-5C9F8DB1AE0A}"/>
              </a:ext>
            </a:extLst>
          </p:cNvPr>
          <p:cNvSpPr/>
          <p:nvPr/>
        </p:nvSpPr>
        <p:spPr>
          <a:xfrm>
            <a:off x="4720997" y="3107172"/>
            <a:ext cx="120650" cy="1148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8" name="연결선: 꺾임 87">
            <a:extLst>
              <a:ext uri="{FF2B5EF4-FFF2-40B4-BE49-F238E27FC236}">
                <a16:creationId xmlns:a16="http://schemas.microsoft.com/office/drawing/2014/main" id="{E42B9828-F9D5-4F41-ADB2-FCEE7119734A}"/>
              </a:ext>
            </a:extLst>
          </p:cNvPr>
          <p:cNvCxnSpPr>
            <a:cxnSpLocks/>
            <a:stCxn id="74" idx="0"/>
          </p:cNvCxnSpPr>
          <p:nvPr/>
        </p:nvCxnSpPr>
        <p:spPr>
          <a:xfrm rot="16200000" flipV="1">
            <a:off x="5402527" y="3368644"/>
            <a:ext cx="265486" cy="2012768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연결선: 꺾임 89">
            <a:extLst>
              <a:ext uri="{FF2B5EF4-FFF2-40B4-BE49-F238E27FC236}">
                <a16:creationId xmlns:a16="http://schemas.microsoft.com/office/drawing/2014/main" id="{460CC3A5-AFCD-4839-B68C-5292A2EEC965}"/>
              </a:ext>
            </a:extLst>
          </p:cNvPr>
          <p:cNvCxnSpPr>
            <a:endCxn id="84" idx="2"/>
          </p:cNvCxnSpPr>
          <p:nvPr/>
        </p:nvCxnSpPr>
        <p:spPr>
          <a:xfrm rot="5400000" flipH="1" flipV="1">
            <a:off x="4086102" y="3607388"/>
            <a:ext cx="1077674" cy="192115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연결선: 꺾임 102">
            <a:extLst>
              <a:ext uri="{FF2B5EF4-FFF2-40B4-BE49-F238E27FC236}">
                <a16:creationId xmlns:a16="http://schemas.microsoft.com/office/drawing/2014/main" id="{C2BEE303-C73B-4FFC-8C3E-F1DAA90BDD6B}"/>
              </a:ext>
            </a:extLst>
          </p:cNvPr>
          <p:cNvCxnSpPr>
            <a:cxnSpLocks/>
            <a:stCxn id="82" idx="3"/>
            <a:endCxn id="83" idx="1"/>
          </p:cNvCxnSpPr>
          <p:nvPr/>
        </p:nvCxnSpPr>
        <p:spPr>
          <a:xfrm>
            <a:off x="2726531" y="1679775"/>
            <a:ext cx="1635622" cy="329197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973DFC59-CDEB-4CE6-8F32-D79D8D2F7C14}"/>
              </a:ext>
            </a:extLst>
          </p:cNvPr>
          <p:cNvSpPr/>
          <p:nvPr/>
        </p:nvSpPr>
        <p:spPr>
          <a:xfrm>
            <a:off x="2380264" y="4634133"/>
            <a:ext cx="741555" cy="811786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BD024F90-8478-495A-84AB-6F2A355D81FC}"/>
              </a:ext>
            </a:extLst>
          </p:cNvPr>
          <p:cNvSpPr/>
          <p:nvPr/>
        </p:nvSpPr>
        <p:spPr>
          <a:xfrm>
            <a:off x="4949220" y="5225710"/>
            <a:ext cx="1227743" cy="158537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3B1AAA9B-78D3-4DCA-8855-7D3205BFBA89}"/>
              </a:ext>
            </a:extLst>
          </p:cNvPr>
          <p:cNvSpPr/>
          <p:nvPr/>
        </p:nvSpPr>
        <p:spPr>
          <a:xfrm>
            <a:off x="7360474" y="1600506"/>
            <a:ext cx="900082" cy="131363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85D7B9A9-486E-42C0-9C54-CD90FE681A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67925" y="2531768"/>
            <a:ext cx="2985261" cy="712301"/>
          </a:xfrm>
          <a:prstGeom prst="rect">
            <a:avLst/>
          </a:prstGeom>
        </p:spPr>
      </p:pic>
      <p:cxnSp>
        <p:nvCxnSpPr>
          <p:cNvPr id="123" name="연결선: 꺾임 122">
            <a:extLst>
              <a:ext uri="{FF2B5EF4-FFF2-40B4-BE49-F238E27FC236}">
                <a16:creationId xmlns:a16="http://schemas.microsoft.com/office/drawing/2014/main" id="{7982132B-BEEB-4517-9D6E-052B216B5094}"/>
              </a:ext>
            </a:extLst>
          </p:cNvPr>
          <p:cNvCxnSpPr>
            <a:cxnSpLocks/>
            <a:stCxn id="105" idx="0"/>
          </p:cNvCxnSpPr>
          <p:nvPr/>
        </p:nvCxnSpPr>
        <p:spPr>
          <a:xfrm rot="5400000" flipH="1" flipV="1">
            <a:off x="2536427" y="3628410"/>
            <a:ext cx="1220339" cy="791109"/>
          </a:xfrm>
          <a:prstGeom prst="bentConnector3">
            <a:avLst>
              <a:gd name="adj1" fmla="val 99260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7" name="연결선: 꺾임 126">
            <a:extLst>
              <a:ext uri="{FF2B5EF4-FFF2-40B4-BE49-F238E27FC236}">
                <a16:creationId xmlns:a16="http://schemas.microsoft.com/office/drawing/2014/main" id="{CC569799-2C83-4653-B3B6-07BC0F37B3AB}"/>
              </a:ext>
            </a:extLst>
          </p:cNvPr>
          <p:cNvCxnSpPr>
            <a:cxnSpLocks/>
            <a:stCxn id="108" idx="1"/>
            <a:endCxn id="109" idx="0"/>
          </p:cNvCxnSpPr>
          <p:nvPr/>
        </p:nvCxnSpPr>
        <p:spPr>
          <a:xfrm rot="10800000" flipH="1">
            <a:off x="4949219" y="1600507"/>
            <a:ext cx="2861295" cy="3704473"/>
          </a:xfrm>
          <a:prstGeom prst="bentConnector4">
            <a:avLst>
              <a:gd name="adj1" fmla="val -29886"/>
              <a:gd name="adj2" fmla="val 106171"/>
            </a:avLst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B16C239A-40E6-47C8-BF54-E79B537F16BE}"/>
              </a:ext>
            </a:extLst>
          </p:cNvPr>
          <p:cNvSpPr/>
          <p:nvPr/>
        </p:nvSpPr>
        <p:spPr>
          <a:xfrm>
            <a:off x="8260555" y="2695397"/>
            <a:ext cx="852489" cy="469211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0" name="연결선: 꺾임 139">
            <a:extLst>
              <a:ext uri="{FF2B5EF4-FFF2-40B4-BE49-F238E27FC236}">
                <a16:creationId xmlns:a16="http://schemas.microsoft.com/office/drawing/2014/main" id="{0F6812ED-B742-4E3B-9B93-7C838DB1706F}"/>
              </a:ext>
            </a:extLst>
          </p:cNvPr>
          <p:cNvCxnSpPr>
            <a:cxnSpLocks/>
          </p:cNvCxnSpPr>
          <p:nvPr/>
        </p:nvCxnSpPr>
        <p:spPr>
          <a:xfrm rot="16200000" flipV="1">
            <a:off x="6721894" y="1456907"/>
            <a:ext cx="1627147" cy="1450183"/>
          </a:xfrm>
          <a:prstGeom prst="bentConnector3">
            <a:avLst>
              <a:gd name="adj1" fmla="val 40049"/>
            </a:avLst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39C8C006-A042-4C24-81D7-68D89339199B}"/>
              </a:ext>
            </a:extLst>
          </p:cNvPr>
          <p:cNvSpPr/>
          <p:nvPr/>
        </p:nvSpPr>
        <p:spPr>
          <a:xfrm>
            <a:off x="4386730" y="5420539"/>
            <a:ext cx="908016" cy="158552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2BDA88A5-79A3-4DC1-BE6E-13421C8D16C4}"/>
              </a:ext>
            </a:extLst>
          </p:cNvPr>
          <p:cNvSpPr/>
          <p:nvPr/>
        </p:nvSpPr>
        <p:spPr>
          <a:xfrm>
            <a:off x="5479387" y="5420539"/>
            <a:ext cx="908016" cy="158552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E0654202-A78E-4537-8AD5-567F868A0470}"/>
              </a:ext>
            </a:extLst>
          </p:cNvPr>
          <p:cNvSpPr/>
          <p:nvPr/>
        </p:nvSpPr>
        <p:spPr>
          <a:xfrm>
            <a:off x="9619486" y="3407698"/>
            <a:ext cx="584170" cy="126077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6D6710AD-5F9C-4202-9380-6A1D3527A4DC}"/>
              </a:ext>
            </a:extLst>
          </p:cNvPr>
          <p:cNvSpPr/>
          <p:nvPr/>
        </p:nvSpPr>
        <p:spPr>
          <a:xfrm>
            <a:off x="9619485" y="4427802"/>
            <a:ext cx="619889" cy="126077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0" name="연결선: 꺾임 149">
            <a:extLst>
              <a:ext uri="{FF2B5EF4-FFF2-40B4-BE49-F238E27FC236}">
                <a16:creationId xmlns:a16="http://schemas.microsoft.com/office/drawing/2014/main" id="{DA1EC165-FE31-4C54-B3B9-F5652F3641B9}"/>
              </a:ext>
            </a:extLst>
          </p:cNvPr>
          <p:cNvCxnSpPr>
            <a:stCxn id="147" idx="0"/>
          </p:cNvCxnSpPr>
          <p:nvPr/>
        </p:nvCxnSpPr>
        <p:spPr>
          <a:xfrm rot="16200000" flipH="1">
            <a:off x="9342044" y="3977224"/>
            <a:ext cx="1146181" cy="7129"/>
          </a:xfrm>
          <a:prstGeom prst="bentConnector5">
            <a:avLst>
              <a:gd name="adj1" fmla="val -10526"/>
              <a:gd name="adj2" fmla="val -14519077"/>
              <a:gd name="adj3" fmla="val 10813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왼쪽 대괄호 158">
            <a:extLst>
              <a:ext uri="{FF2B5EF4-FFF2-40B4-BE49-F238E27FC236}">
                <a16:creationId xmlns:a16="http://schemas.microsoft.com/office/drawing/2014/main" id="{3091DC32-83E3-4B16-BCBE-22135005241D}"/>
              </a:ext>
            </a:extLst>
          </p:cNvPr>
          <p:cNvSpPr/>
          <p:nvPr/>
        </p:nvSpPr>
        <p:spPr>
          <a:xfrm rot="16200000">
            <a:off x="5276693" y="5097432"/>
            <a:ext cx="215977" cy="1171558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1" name="연결선: 꺾임 160">
            <a:extLst>
              <a:ext uri="{FF2B5EF4-FFF2-40B4-BE49-F238E27FC236}">
                <a16:creationId xmlns:a16="http://schemas.microsoft.com/office/drawing/2014/main" id="{A77AB021-2EEB-4F2D-8D40-183D609B7FE8}"/>
              </a:ext>
            </a:extLst>
          </p:cNvPr>
          <p:cNvCxnSpPr>
            <a:cxnSpLocks/>
            <a:endCxn id="159" idx="1"/>
          </p:cNvCxnSpPr>
          <p:nvPr/>
        </p:nvCxnSpPr>
        <p:spPr>
          <a:xfrm rot="10800000" flipV="1">
            <a:off x="5384682" y="3903132"/>
            <a:ext cx="3416106" cy="1888067"/>
          </a:xfrm>
          <a:prstGeom prst="bentConnector4">
            <a:avLst>
              <a:gd name="adj1" fmla="val 2506"/>
              <a:gd name="adj2" fmla="val 11017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0076FAB-3146-4396-9E17-EA9A0F689201}"/>
              </a:ext>
            </a:extLst>
          </p:cNvPr>
          <p:cNvSpPr txBox="1"/>
          <p:nvPr/>
        </p:nvSpPr>
        <p:spPr>
          <a:xfrm>
            <a:off x="781241" y="586509"/>
            <a:ext cx="3482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F0F6FC"/>
                </a:solidFill>
                <a:latin typeface="-apple-system"/>
              </a:rPr>
              <a:t>주요 코드 및 기능</a:t>
            </a:r>
            <a:endParaRPr lang="en-US" altLang="ko-KR" sz="3200" b="1" i="0" dirty="0">
              <a:solidFill>
                <a:srgbClr val="F0F6FC"/>
              </a:solidFill>
              <a:effectLst/>
              <a:latin typeface="-apple-system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EA0BB11-CDEE-4F53-A6E4-A7705F1CD927}"/>
              </a:ext>
            </a:extLst>
          </p:cNvPr>
          <p:cNvSpPr txBox="1"/>
          <p:nvPr/>
        </p:nvSpPr>
        <p:spPr>
          <a:xfrm>
            <a:off x="157019" y="6445555"/>
            <a:ext cx="616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개요 </a:t>
            </a:r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/ </a:t>
            </a:r>
            <a:r>
              <a:rPr lang="ko-KR" altLang="en-US" sz="120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</a:rPr>
              <a:t>기술 스택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  <a:latin typeface="-apple-system"/>
              </a:rPr>
              <a:t>주요 코드 및 기능  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-apple-system"/>
              </a:rPr>
              <a:t>문제 해결 사례   시연 영상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831250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1745</TotalTime>
  <Words>1629</Words>
  <Application>Microsoft Office PowerPoint</Application>
  <PresentationFormat>와이드스크린</PresentationFormat>
  <Paragraphs>192</Paragraphs>
  <Slides>23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-apple-system</vt:lpstr>
      <vt:lpstr>Arimo Bold</vt:lpstr>
      <vt:lpstr>나눔고딕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유산</dc:creator>
  <cp:lastModifiedBy>유산</cp:lastModifiedBy>
  <cp:revision>97</cp:revision>
  <dcterms:created xsi:type="dcterms:W3CDTF">2025-01-10T03:03:29Z</dcterms:created>
  <dcterms:modified xsi:type="dcterms:W3CDTF">2025-01-14T03:13:01Z</dcterms:modified>
</cp:coreProperties>
</file>

<file path=docProps/thumbnail.jpeg>
</file>